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0" r:id="rId2"/>
    <p:sldId id="268" r:id="rId3"/>
    <p:sldId id="269" r:id="rId4"/>
    <p:sldId id="274" r:id="rId5"/>
    <p:sldId id="275" r:id="rId6"/>
    <p:sldId id="266" r:id="rId7"/>
    <p:sldId id="270" r:id="rId8"/>
    <p:sldId id="278" r:id="rId9"/>
    <p:sldId id="279" r:id="rId10"/>
    <p:sldId id="281" r:id="rId11"/>
    <p:sldId id="277" r:id="rId12"/>
    <p:sldId id="264" r:id="rId1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EEC"/>
    <a:srgbClr val="363773"/>
    <a:srgbClr val="A9BEED"/>
    <a:srgbClr val="474F81"/>
    <a:srgbClr val="180D5B"/>
    <a:srgbClr val="94AEE8"/>
    <a:srgbClr val="2D4F8B"/>
    <a:srgbClr val="1A105D"/>
    <a:srgbClr val="1B4367"/>
    <a:srgbClr val="122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MAP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  <c:pt idx="6">
                  <c:v>Iteration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0.20269999999999999</c:v>
                </c:pt>
                <c:pt idx="1">
                  <c:v>0.21759999999999999</c:v>
                </c:pt>
                <c:pt idx="2">
                  <c:v>0.25169999999999998</c:v>
                </c:pt>
                <c:pt idx="3">
                  <c:v>0.25619999999999998</c:v>
                </c:pt>
                <c:pt idx="4">
                  <c:v>0.26719999999999999</c:v>
                </c:pt>
                <c:pt idx="5">
                  <c:v>0.23419999999999999</c:v>
                </c:pt>
                <c:pt idx="6">
                  <c:v>0.26840000000000003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18-4184-A8FF-E837DED471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Selected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  <c:pt idx="6">
                  <c:v>Iteration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0.18840000000000001</c:v>
                </c:pt>
                <c:pt idx="1">
                  <c:v>0.2626</c:v>
                </c:pt>
                <c:pt idx="2">
                  <c:v>0.26169999999999999</c:v>
                </c:pt>
                <c:pt idx="3">
                  <c:v>0.24410000000000001</c:v>
                </c:pt>
                <c:pt idx="4">
                  <c:v>0.23599999999999999</c:v>
                </c:pt>
                <c:pt idx="5">
                  <c:v>0.26179999999999998</c:v>
                </c:pt>
                <c:pt idx="6">
                  <c:v>0.28639999999999999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18-4184-A8FF-E837DED471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4119456"/>
        <c:axId val="514123064"/>
      </c:lineChart>
      <c:catAx>
        <c:axId val="51411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123064"/>
        <c:crosses val="autoZero"/>
        <c:auto val="1"/>
        <c:lblAlgn val="ctr"/>
        <c:lblOffset val="100"/>
        <c:noMultiLvlLbl val="0"/>
      </c:catAx>
      <c:valAx>
        <c:axId val="51412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11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12EA3-7EF5-450F-95D1-BDE132B88C80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4A40B-961F-40FA-B892-F01C7BF4A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55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6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3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">
            <a:extLst>
              <a:ext uri="{FF2B5EF4-FFF2-40B4-BE49-F238E27FC236}">
                <a16:creationId xmlns:a16="http://schemas.microsoft.com/office/drawing/2014/main" id="{5C74E992-FC67-4578-A002-72DB4AA12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자유형 1132">
            <a:extLst>
              <a:ext uri="{FF2B5EF4-FFF2-40B4-BE49-F238E27FC236}">
                <a16:creationId xmlns:a16="http://schemas.microsoft.com/office/drawing/2014/main" id="{B6294869-5367-4244-9E6B-27A048D42E05}"/>
              </a:ext>
            </a:extLst>
          </p:cNvPr>
          <p:cNvSpPr/>
          <p:nvPr/>
        </p:nvSpPr>
        <p:spPr>
          <a:xfrm>
            <a:off x="3854435" y="3358384"/>
            <a:ext cx="6054244" cy="3496441"/>
          </a:xfrm>
          <a:custGeom>
            <a:avLst/>
            <a:gdLst>
              <a:gd name="connsiteX0" fmla="*/ 4914900 w 4914900"/>
              <a:gd name="connsiteY0" fmla="*/ 2828925 h 2838450"/>
              <a:gd name="connsiteX1" fmla="*/ 4914900 w 4914900"/>
              <a:gd name="connsiteY1" fmla="*/ 0 h 2838450"/>
              <a:gd name="connsiteX2" fmla="*/ 0 w 4914900"/>
              <a:gd name="connsiteY2" fmla="*/ 2838450 h 2838450"/>
              <a:gd name="connsiteX3" fmla="*/ 4914900 w 4914900"/>
              <a:gd name="connsiteY3" fmla="*/ 28289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838450">
                <a:moveTo>
                  <a:pt x="4914900" y="2828925"/>
                </a:moveTo>
                <a:lnTo>
                  <a:pt x="4914900" y="0"/>
                </a:lnTo>
                <a:lnTo>
                  <a:pt x="0" y="2838450"/>
                </a:lnTo>
                <a:lnTo>
                  <a:pt x="4914900" y="2828925"/>
                </a:lnTo>
                <a:close/>
              </a:path>
            </a:pathLst>
          </a:custGeom>
          <a:solidFill>
            <a:srgbClr val="130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7554703-ABB2-4A4E-B46C-78CD16758F62}"/>
              </a:ext>
            </a:extLst>
          </p:cNvPr>
          <p:cNvCxnSpPr/>
          <p:nvPr/>
        </p:nvCxnSpPr>
        <p:spPr>
          <a:xfrm flipV="1">
            <a:off x="2909179" y="5711823"/>
            <a:ext cx="1492495" cy="855837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F38D564-4066-45BD-9BE0-5B220BA73242}"/>
              </a:ext>
            </a:extLst>
          </p:cNvPr>
          <p:cNvCxnSpPr/>
          <p:nvPr/>
        </p:nvCxnSpPr>
        <p:spPr>
          <a:xfrm flipV="1">
            <a:off x="3906397" y="6071495"/>
            <a:ext cx="1019394" cy="584547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86B30A9-8A2C-449B-8F93-9F40D2353B91}"/>
              </a:ext>
            </a:extLst>
          </p:cNvPr>
          <p:cNvCxnSpPr/>
          <p:nvPr/>
        </p:nvCxnSpPr>
        <p:spPr>
          <a:xfrm flipV="1">
            <a:off x="8896131" y="3471689"/>
            <a:ext cx="1019394" cy="584547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63C0F4-9063-441C-BC90-44C488A21674}"/>
              </a:ext>
            </a:extLst>
          </p:cNvPr>
          <p:cNvCxnSpPr/>
          <p:nvPr/>
        </p:nvCxnSpPr>
        <p:spPr>
          <a:xfrm flipV="1">
            <a:off x="4803327" y="5113983"/>
            <a:ext cx="746248" cy="427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11B3D3D-27EA-44A7-909E-F8CBDF1A026A}"/>
              </a:ext>
            </a:extLst>
          </p:cNvPr>
          <p:cNvCxnSpPr/>
          <p:nvPr/>
        </p:nvCxnSpPr>
        <p:spPr>
          <a:xfrm flipV="1">
            <a:off x="4743629" y="5942087"/>
            <a:ext cx="192457" cy="110359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5EFD4C0-F7C0-4CC5-B811-FA5184A14FDE}"/>
              </a:ext>
            </a:extLst>
          </p:cNvPr>
          <p:cNvGrpSpPr/>
          <p:nvPr userDrawn="1"/>
        </p:nvGrpSpPr>
        <p:grpSpPr>
          <a:xfrm>
            <a:off x="3647169" y="3356435"/>
            <a:ext cx="6416871" cy="2948214"/>
            <a:chOff x="4895200" y="3376218"/>
            <a:chExt cx="4433978" cy="2037178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5B61F66-CDBA-4669-9C0E-D03BEDED4399}"/>
                </a:ext>
              </a:extLst>
            </p:cNvPr>
            <p:cNvCxnSpPr/>
            <p:nvPr/>
          </p:nvCxnSpPr>
          <p:spPr>
            <a:xfrm flipV="1">
              <a:off x="8792935" y="3976853"/>
              <a:ext cx="373125" cy="213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ACB3DC1E-DE86-4AD2-9F6B-139BA423062A}"/>
                </a:ext>
              </a:extLst>
            </p:cNvPr>
            <p:cNvCxnSpPr/>
            <p:nvPr/>
          </p:nvCxnSpPr>
          <p:spPr>
            <a:xfrm flipV="1">
              <a:off x="4895200" y="5303037"/>
              <a:ext cx="192457" cy="110359"/>
            </a:xfrm>
            <a:prstGeom prst="line">
              <a:avLst/>
            </a:prstGeom>
            <a:ln>
              <a:solidFill>
                <a:srgbClr val="273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441ABE28-E6AB-4A16-8069-BA3934B38E44}"/>
                </a:ext>
              </a:extLst>
            </p:cNvPr>
            <p:cNvCxnSpPr/>
            <p:nvPr/>
          </p:nvCxnSpPr>
          <p:spPr>
            <a:xfrm flipV="1">
              <a:off x="9023139" y="3376218"/>
              <a:ext cx="306039" cy="175490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D8CCC1E-9CAA-4A05-A7F0-C5D1D15DD0A9}"/>
              </a:ext>
            </a:extLst>
          </p:cNvPr>
          <p:cNvCxnSpPr/>
          <p:nvPr/>
        </p:nvCxnSpPr>
        <p:spPr>
          <a:xfrm flipV="1">
            <a:off x="8546562" y="5189436"/>
            <a:ext cx="373125" cy="213961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8437420-281F-4BF3-97E8-B4F177648529}"/>
              </a:ext>
            </a:extLst>
          </p:cNvPr>
          <p:cNvCxnSpPr/>
          <p:nvPr/>
        </p:nvCxnSpPr>
        <p:spPr>
          <a:xfrm flipV="1">
            <a:off x="8960303" y="5109369"/>
            <a:ext cx="89116" cy="51103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AA3EABE-E189-4CBF-A73E-EE5B165C733A}"/>
              </a:ext>
            </a:extLst>
          </p:cNvPr>
          <p:cNvGrpSpPr/>
          <p:nvPr/>
        </p:nvGrpSpPr>
        <p:grpSpPr>
          <a:xfrm>
            <a:off x="5283173" y="76937"/>
            <a:ext cx="4995778" cy="2407056"/>
            <a:chOff x="4452497" y="910238"/>
            <a:chExt cx="2151995" cy="1036870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F3ACE09-CFA8-4571-A43E-557F45D35D7C}"/>
                </a:ext>
              </a:extLst>
            </p:cNvPr>
            <p:cNvCxnSpPr/>
            <p:nvPr/>
          </p:nvCxnSpPr>
          <p:spPr>
            <a:xfrm flipV="1">
              <a:off x="5024735" y="910238"/>
              <a:ext cx="1492495" cy="855837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30BE701-8429-47D8-A692-12EDDB2BFB57}"/>
                </a:ext>
              </a:extLst>
            </p:cNvPr>
            <p:cNvCxnSpPr/>
            <p:nvPr/>
          </p:nvCxnSpPr>
          <p:spPr>
            <a:xfrm flipV="1">
              <a:off x="4452497" y="1362561"/>
              <a:ext cx="1019394" cy="584547"/>
            </a:xfrm>
            <a:prstGeom prst="line">
              <a:avLst/>
            </a:prstGeom>
            <a:ln>
              <a:solidFill>
                <a:srgbClr val="273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D3A45F5-E614-4767-A795-E3DEFA037E15}"/>
                </a:ext>
              </a:extLst>
            </p:cNvPr>
            <p:cNvCxnSpPr/>
            <p:nvPr/>
          </p:nvCxnSpPr>
          <p:spPr>
            <a:xfrm flipV="1">
              <a:off x="5858244" y="1393189"/>
              <a:ext cx="746248" cy="427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3ACB468-C4B9-4B9F-8644-A1EF48C72399}"/>
                </a:ext>
              </a:extLst>
            </p:cNvPr>
            <p:cNvCxnSpPr/>
            <p:nvPr/>
          </p:nvCxnSpPr>
          <p:spPr>
            <a:xfrm flipV="1">
              <a:off x="4488985" y="1389875"/>
              <a:ext cx="311730" cy="178753"/>
            </a:xfrm>
            <a:prstGeom prst="line">
              <a:avLst/>
            </a:prstGeom>
            <a:ln>
              <a:solidFill>
                <a:srgbClr val="273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AF80B69-6256-4B85-9622-C82737DD2F76}"/>
                </a:ext>
              </a:extLst>
            </p:cNvPr>
            <p:cNvCxnSpPr/>
            <p:nvPr/>
          </p:nvCxnSpPr>
          <p:spPr>
            <a:xfrm flipV="1">
              <a:off x="4561746" y="1718942"/>
              <a:ext cx="192457" cy="110359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89A9BDD-8821-4F57-A97E-92A036F8FC35}"/>
              </a:ext>
            </a:extLst>
          </p:cNvPr>
          <p:cNvGrpSpPr/>
          <p:nvPr/>
        </p:nvGrpSpPr>
        <p:grpSpPr>
          <a:xfrm>
            <a:off x="15147" y="5106604"/>
            <a:ext cx="1066619" cy="1194479"/>
            <a:chOff x="-159953" y="6000056"/>
            <a:chExt cx="595982" cy="667425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66D873C-FBC2-4589-9F53-E5133EA7C9E0}"/>
                </a:ext>
              </a:extLst>
            </p:cNvPr>
            <p:cNvCxnSpPr/>
            <p:nvPr/>
          </p:nvCxnSpPr>
          <p:spPr>
            <a:xfrm flipV="1">
              <a:off x="-132559" y="6268818"/>
              <a:ext cx="568588" cy="326044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A57FAF1-249D-4426-98C2-3F1052F41164}"/>
                </a:ext>
              </a:extLst>
            </p:cNvPr>
            <p:cNvCxnSpPr/>
            <p:nvPr/>
          </p:nvCxnSpPr>
          <p:spPr>
            <a:xfrm flipV="1">
              <a:off x="-159953" y="6453520"/>
              <a:ext cx="373125" cy="213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7CADA2-7FD9-407F-AE3B-7F60CAB1EE20}"/>
                </a:ext>
              </a:extLst>
            </p:cNvPr>
            <p:cNvCxnSpPr/>
            <p:nvPr/>
          </p:nvCxnSpPr>
          <p:spPr>
            <a:xfrm flipV="1">
              <a:off x="-5551" y="6000056"/>
              <a:ext cx="228146" cy="130825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5FEDBB0-D3B6-42F8-A763-6F9977105F2C}"/>
              </a:ext>
            </a:extLst>
          </p:cNvPr>
          <p:cNvCxnSpPr/>
          <p:nvPr/>
        </p:nvCxnSpPr>
        <p:spPr>
          <a:xfrm flipV="1">
            <a:off x="765650" y="4820988"/>
            <a:ext cx="2798792" cy="1604906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CBE8C81-457B-4288-BCC1-E4C8152E3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89" y="2347932"/>
            <a:ext cx="4077962" cy="40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>
            <a:extLst>
              <a:ext uri="{FF2B5EF4-FFF2-40B4-BE49-F238E27FC236}">
                <a16:creationId xmlns:a16="http://schemas.microsoft.com/office/drawing/2014/main" id="{B7A4E8F8-B924-4FB3-8B0B-A351228D26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906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자유형 7"/>
          <p:cNvSpPr/>
          <p:nvPr userDrawn="1"/>
        </p:nvSpPr>
        <p:spPr>
          <a:xfrm flipH="1">
            <a:off x="6846" y="3358384"/>
            <a:ext cx="6054244" cy="3496441"/>
          </a:xfrm>
          <a:custGeom>
            <a:avLst/>
            <a:gdLst>
              <a:gd name="connsiteX0" fmla="*/ 4914900 w 4914900"/>
              <a:gd name="connsiteY0" fmla="*/ 2828925 h 2838450"/>
              <a:gd name="connsiteX1" fmla="*/ 4914900 w 4914900"/>
              <a:gd name="connsiteY1" fmla="*/ 0 h 2838450"/>
              <a:gd name="connsiteX2" fmla="*/ 0 w 4914900"/>
              <a:gd name="connsiteY2" fmla="*/ 2838450 h 2838450"/>
              <a:gd name="connsiteX3" fmla="*/ 4914900 w 4914900"/>
              <a:gd name="connsiteY3" fmla="*/ 28289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838450">
                <a:moveTo>
                  <a:pt x="4914900" y="2828925"/>
                </a:moveTo>
                <a:lnTo>
                  <a:pt x="4914900" y="0"/>
                </a:lnTo>
                <a:lnTo>
                  <a:pt x="0" y="2838450"/>
                </a:lnTo>
                <a:lnTo>
                  <a:pt x="4914900" y="2828925"/>
                </a:lnTo>
                <a:close/>
              </a:path>
            </a:pathLst>
          </a:custGeom>
          <a:solidFill>
            <a:srgbClr val="130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 flipV="1">
            <a:off x="4094976" y="5624527"/>
            <a:ext cx="1492495" cy="855837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 flipV="1">
            <a:off x="4989734" y="6071495"/>
            <a:ext cx="1019394" cy="584547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 flipV="1">
            <a:off x="0" y="3471689"/>
            <a:ext cx="1019394" cy="584547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 flipV="1">
            <a:off x="4365950" y="5113983"/>
            <a:ext cx="746248" cy="427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 flipV="1">
            <a:off x="4827868" y="5303037"/>
            <a:ext cx="192457" cy="110359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 flipH="1" flipV="1">
            <a:off x="4979439" y="5942087"/>
            <a:ext cx="192457" cy="110359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B4232D-7C39-4649-9B99-6A53F853383A}"/>
              </a:ext>
            </a:extLst>
          </p:cNvPr>
          <p:cNvGrpSpPr/>
          <p:nvPr userDrawn="1"/>
        </p:nvGrpSpPr>
        <p:grpSpPr>
          <a:xfrm>
            <a:off x="1342246" y="816731"/>
            <a:ext cx="3049104" cy="1866490"/>
            <a:chOff x="1316846" y="802218"/>
            <a:chExt cx="3049104" cy="18664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07DD29-A1DE-4CFE-A108-BE179DB43AA2}"/>
                </a:ext>
              </a:extLst>
            </p:cNvPr>
            <p:cNvSpPr txBox="1"/>
            <p:nvPr userDrawn="1"/>
          </p:nvSpPr>
          <p:spPr>
            <a:xfrm>
              <a:off x="1316846" y="802218"/>
              <a:ext cx="30491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94000">
                        <a:srgbClr val="A0F3EF"/>
                      </a:gs>
                      <a:gs pos="0">
                        <a:srgbClr val="ABB2EB"/>
                      </a:gs>
                    </a:gsLst>
                    <a:path path="circle">
                      <a:fillToRect l="100000" t="100000"/>
                    </a:path>
                  </a:gradFill>
                  <a:latin typeface="+mn-ea"/>
                </a:rPr>
                <a:t>Contents</a:t>
              </a:r>
              <a:endParaRPr lang="ko-KR" altLang="en-US" sz="40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456535-5DC1-4604-9429-0929010921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41398" y="1813512"/>
              <a:ext cx="0" cy="855196"/>
            </a:xfrm>
            <a:prstGeom prst="line">
              <a:avLst/>
            </a:prstGeom>
            <a:ln w="50800" cap="rnd">
              <a:solidFill>
                <a:srgbClr val="4896B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573D395-DE9B-4DEE-84FE-D94CB6868A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40" y="2415224"/>
            <a:ext cx="4077962" cy="40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5">
            <a:extLst>
              <a:ext uri="{FF2B5EF4-FFF2-40B4-BE49-F238E27FC236}">
                <a16:creationId xmlns:a16="http://schemas.microsoft.com/office/drawing/2014/main" id="{8AD0B8DC-8A46-41BD-B776-16A603E74B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906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EA9D90-3EFE-4476-8A6F-6D5648CAB2D2}"/>
              </a:ext>
            </a:extLst>
          </p:cNvPr>
          <p:cNvGrpSpPr/>
          <p:nvPr/>
        </p:nvGrpSpPr>
        <p:grpSpPr>
          <a:xfrm>
            <a:off x="2489200" y="507176"/>
            <a:ext cx="7950080" cy="6347649"/>
            <a:chOff x="3851756" y="1655934"/>
            <a:chExt cx="6511324" cy="5198891"/>
          </a:xfrm>
        </p:grpSpPr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F07EE694-9F02-4116-9FB3-F810B6F57E2C}"/>
                </a:ext>
              </a:extLst>
            </p:cNvPr>
            <p:cNvSpPr/>
            <p:nvPr/>
          </p:nvSpPr>
          <p:spPr>
            <a:xfrm>
              <a:off x="3851756" y="3358384"/>
              <a:ext cx="6054244" cy="3496441"/>
            </a:xfrm>
            <a:custGeom>
              <a:avLst/>
              <a:gdLst>
                <a:gd name="connsiteX0" fmla="*/ 4914900 w 4914900"/>
                <a:gd name="connsiteY0" fmla="*/ 2828925 h 2838450"/>
                <a:gd name="connsiteX1" fmla="*/ 4914900 w 4914900"/>
                <a:gd name="connsiteY1" fmla="*/ 0 h 2838450"/>
                <a:gd name="connsiteX2" fmla="*/ 0 w 4914900"/>
                <a:gd name="connsiteY2" fmla="*/ 2838450 h 2838450"/>
                <a:gd name="connsiteX3" fmla="*/ 4914900 w 4914900"/>
                <a:gd name="connsiteY3" fmla="*/ 2828925 h 283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4900" h="2838450">
                  <a:moveTo>
                    <a:pt x="4914900" y="2828925"/>
                  </a:moveTo>
                  <a:lnTo>
                    <a:pt x="4914900" y="0"/>
                  </a:lnTo>
                  <a:lnTo>
                    <a:pt x="0" y="2838450"/>
                  </a:lnTo>
                  <a:lnTo>
                    <a:pt x="4914900" y="2828925"/>
                  </a:lnTo>
                  <a:close/>
                </a:path>
              </a:pathLst>
            </a:custGeom>
            <a:solidFill>
              <a:srgbClr val="130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43DCFCF-CB51-4FE5-9828-25B3196D1592}"/>
                </a:ext>
              </a:extLst>
            </p:cNvPr>
            <p:cNvCxnSpPr/>
            <p:nvPr/>
          </p:nvCxnSpPr>
          <p:spPr>
            <a:xfrm flipV="1">
              <a:off x="6898068" y="3342377"/>
              <a:ext cx="3073584" cy="1762476"/>
            </a:xfrm>
            <a:prstGeom prst="line">
              <a:avLst/>
            </a:prstGeom>
            <a:ln w="25400">
              <a:solidFill>
                <a:srgbClr val="838C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3494A15-86B0-44EC-8E31-A6FD89255931}"/>
                </a:ext>
              </a:extLst>
            </p:cNvPr>
            <p:cNvCxnSpPr/>
            <p:nvPr/>
          </p:nvCxnSpPr>
          <p:spPr>
            <a:xfrm flipV="1">
              <a:off x="6979186" y="3615639"/>
              <a:ext cx="2120500" cy="121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215DDA8-8D7B-4D89-9943-DC4C7052AF6A}"/>
                </a:ext>
              </a:extLst>
            </p:cNvPr>
            <p:cNvCxnSpPr/>
            <p:nvPr/>
          </p:nvCxnSpPr>
          <p:spPr>
            <a:xfrm flipV="1">
              <a:off x="8826287" y="1655934"/>
              <a:ext cx="1536793" cy="8812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4457D2A-5421-443C-A538-7DD5C5C61049}"/>
                </a:ext>
              </a:extLst>
            </p:cNvPr>
            <p:cNvCxnSpPr/>
            <p:nvPr/>
          </p:nvCxnSpPr>
          <p:spPr>
            <a:xfrm flipV="1">
              <a:off x="8656135" y="3361300"/>
              <a:ext cx="443551" cy="254339"/>
            </a:xfrm>
            <a:prstGeom prst="line">
              <a:avLst/>
            </a:prstGeom>
            <a:ln>
              <a:solidFill>
                <a:srgbClr val="838C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278BBD-F41D-4D7D-925C-586932475A1A}"/>
                </a:ext>
              </a:extLst>
            </p:cNvPr>
            <p:cNvGrpSpPr/>
            <p:nvPr/>
          </p:nvGrpSpPr>
          <p:grpSpPr>
            <a:xfrm>
              <a:off x="4617156" y="4730585"/>
              <a:ext cx="1973691" cy="1410630"/>
              <a:chOff x="5646109" y="4394440"/>
              <a:chExt cx="943125" cy="674067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EB570AB-6640-4F19-A261-7173FB5EB74C}"/>
                  </a:ext>
                </a:extLst>
              </p:cNvPr>
              <p:cNvCxnSpPr/>
              <p:nvPr/>
            </p:nvCxnSpPr>
            <p:spPr>
              <a:xfrm flipV="1">
                <a:off x="6054381" y="4394440"/>
                <a:ext cx="534853" cy="30669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2BF3DFA-555D-4846-95A6-1C087F5139E0}"/>
                  </a:ext>
                </a:extLst>
              </p:cNvPr>
              <p:cNvCxnSpPr/>
              <p:nvPr/>
            </p:nvCxnSpPr>
            <p:spPr>
              <a:xfrm flipV="1">
                <a:off x="5646109" y="4742982"/>
                <a:ext cx="567691" cy="325525"/>
              </a:xfrm>
              <a:prstGeom prst="line">
                <a:avLst/>
              </a:prstGeom>
              <a:ln>
                <a:solidFill>
                  <a:srgbClr val="838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BFD8259-ADA8-417A-8F2A-0120E1213E72}"/>
                </a:ext>
              </a:extLst>
            </p:cNvPr>
            <p:cNvGrpSpPr/>
            <p:nvPr/>
          </p:nvGrpSpPr>
          <p:grpSpPr>
            <a:xfrm>
              <a:off x="6018610" y="3056282"/>
              <a:ext cx="3353990" cy="3309076"/>
              <a:chOff x="6018610" y="3700310"/>
              <a:chExt cx="2701221" cy="2665048"/>
            </a:xfrm>
          </p:grpSpPr>
          <p:sp>
            <p:nvSpPr>
              <p:cNvPr id="27" name="자유형 12">
                <a:extLst>
                  <a:ext uri="{FF2B5EF4-FFF2-40B4-BE49-F238E27FC236}">
                    <a16:creationId xmlns:a16="http://schemas.microsoft.com/office/drawing/2014/main" id="{0ABBAE75-B2E4-44FC-9519-49AC9F909C81}"/>
                  </a:ext>
                </a:extLst>
              </p:cNvPr>
              <p:cNvSpPr/>
              <p:nvPr/>
            </p:nvSpPr>
            <p:spPr>
              <a:xfrm>
                <a:off x="6018610" y="5448756"/>
                <a:ext cx="2701221" cy="916602"/>
              </a:xfrm>
              <a:custGeom>
                <a:avLst/>
                <a:gdLst>
                  <a:gd name="connsiteX0" fmla="*/ 0 w 1212056"/>
                  <a:gd name="connsiteY0" fmla="*/ 7144 h 390525"/>
                  <a:gd name="connsiteX1" fmla="*/ 747712 w 1212056"/>
                  <a:gd name="connsiteY1" fmla="*/ 390525 h 390525"/>
                  <a:gd name="connsiteX2" fmla="*/ 835818 w 1212056"/>
                  <a:gd name="connsiteY2" fmla="*/ 345281 h 390525"/>
                  <a:gd name="connsiteX3" fmla="*/ 885825 w 1212056"/>
                  <a:gd name="connsiteY3" fmla="*/ 364331 h 390525"/>
                  <a:gd name="connsiteX4" fmla="*/ 1166812 w 1212056"/>
                  <a:gd name="connsiteY4" fmla="*/ 197644 h 390525"/>
                  <a:gd name="connsiteX5" fmla="*/ 1212056 w 1212056"/>
                  <a:gd name="connsiteY5" fmla="*/ 171450 h 390525"/>
                  <a:gd name="connsiteX6" fmla="*/ 909637 w 1212056"/>
                  <a:gd name="connsiteY6" fmla="*/ 0 h 390525"/>
                  <a:gd name="connsiteX7" fmla="*/ 0 w 1212056"/>
                  <a:gd name="connsiteY7" fmla="*/ 7144 h 390525"/>
                  <a:gd name="connsiteX0" fmla="*/ 0 w 1212056"/>
                  <a:gd name="connsiteY0" fmla="*/ 7144 h 390525"/>
                  <a:gd name="connsiteX1" fmla="*/ 747712 w 1212056"/>
                  <a:gd name="connsiteY1" fmla="*/ 390525 h 390525"/>
                  <a:gd name="connsiteX2" fmla="*/ 835818 w 1212056"/>
                  <a:gd name="connsiteY2" fmla="*/ 345281 h 390525"/>
                  <a:gd name="connsiteX3" fmla="*/ 871075 w 1212056"/>
                  <a:gd name="connsiteY3" fmla="*/ 364331 h 390525"/>
                  <a:gd name="connsiteX4" fmla="*/ 1166812 w 1212056"/>
                  <a:gd name="connsiteY4" fmla="*/ 197644 h 390525"/>
                  <a:gd name="connsiteX5" fmla="*/ 1212056 w 1212056"/>
                  <a:gd name="connsiteY5" fmla="*/ 171450 h 390525"/>
                  <a:gd name="connsiteX6" fmla="*/ 909637 w 1212056"/>
                  <a:gd name="connsiteY6" fmla="*/ 0 h 390525"/>
                  <a:gd name="connsiteX7" fmla="*/ 0 w 1212056"/>
                  <a:gd name="connsiteY7" fmla="*/ 7144 h 390525"/>
                  <a:gd name="connsiteX0" fmla="*/ 0 w 1212056"/>
                  <a:gd name="connsiteY0" fmla="*/ 7144 h 390525"/>
                  <a:gd name="connsiteX1" fmla="*/ 747712 w 1212056"/>
                  <a:gd name="connsiteY1" fmla="*/ 390525 h 390525"/>
                  <a:gd name="connsiteX2" fmla="*/ 835818 w 1212056"/>
                  <a:gd name="connsiteY2" fmla="*/ 345281 h 390525"/>
                  <a:gd name="connsiteX3" fmla="*/ 856323 w 1212056"/>
                  <a:gd name="connsiteY3" fmla="*/ 369093 h 390525"/>
                  <a:gd name="connsiteX4" fmla="*/ 1166812 w 1212056"/>
                  <a:gd name="connsiteY4" fmla="*/ 197644 h 390525"/>
                  <a:gd name="connsiteX5" fmla="*/ 1212056 w 1212056"/>
                  <a:gd name="connsiteY5" fmla="*/ 171450 h 390525"/>
                  <a:gd name="connsiteX6" fmla="*/ 909637 w 1212056"/>
                  <a:gd name="connsiteY6" fmla="*/ 0 h 390525"/>
                  <a:gd name="connsiteX7" fmla="*/ 0 w 1212056"/>
                  <a:gd name="connsiteY7" fmla="*/ 7144 h 390525"/>
                  <a:gd name="connsiteX0" fmla="*/ 0 w 1212056"/>
                  <a:gd name="connsiteY0" fmla="*/ 7144 h 390525"/>
                  <a:gd name="connsiteX1" fmla="*/ 747712 w 1212056"/>
                  <a:gd name="connsiteY1" fmla="*/ 390525 h 390525"/>
                  <a:gd name="connsiteX2" fmla="*/ 835818 w 1212056"/>
                  <a:gd name="connsiteY2" fmla="*/ 345281 h 390525"/>
                  <a:gd name="connsiteX3" fmla="*/ 856323 w 1212056"/>
                  <a:gd name="connsiteY3" fmla="*/ 369093 h 390525"/>
                  <a:gd name="connsiteX4" fmla="*/ 1212056 w 1212056"/>
                  <a:gd name="connsiteY4" fmla="*/ 171450 h 390525"/>
                  <a:gd name="connsiteX5" fmla="*/ 909637 w 1212056"/>
                  <a:gd name="connsiteY5" fmla="*/ 0 h 390525"/>
                  <a:gd name="connsiteX6" fmla="*/ 0 w 1212056"/>
                  <a:gd name="connsiteY6" fmla="*/ 7144 h 390525"/>
                  <a:gd name="connsiteX0" fmla="*/ 0 w 1224348"/>
                  <a:gd name="connsiteY0" fmla="*/ 7144 h 390525"/>
                  <a:gd name="connsiteX1" fmla="*/ 747712 w 1224348"/>
                  <a:gd name="connsiteY1" fmla="*/ 390525 h 390525"/>
                  <a:gd name="connsiteX2" fmla="*/ 835818 w 1224348"/>
                  <a:gd name="connsiteY2" fmla="*/ 345281 h 390525"/>
                  <a:gd name="connsiteX3" fmla="*/ 856323 w 1224348"/>
                  <a:gd name="connsiteY3" fmla="*/ 369093 h 390525"/>
                  <a:gd name="connsiteX4" fmla="*/ 1224348 w 1224348"/>
                  <a:gd name="connsiteY4" fmla="*/ 178594 h 390525"/>
                  <a:gd name="connsiteX5" fmla="*/ 909637 w 1224348"/>
                  <a:gd name="connsiteY5" fmla="*/ 0 h 390525"/>
                  <a:gd name="connsiteX6" fmla="*/ 0 w 1224348"/>
                  <a:gd name="connsiteY6" fmla="*/ 7144 h 390525"/>
                  <a:gd name="connsiteX0" fmla="*/ 0 w 1224348"/>
                  <a:gd name="connsiteY0" fmla="*/ 7144 h 390525"/>
                  <a:gd name="connsiteX1" fmla="*/ 747712 w 1224348"/>
                  <a:gd name="connsiteY1" fmla="*/ 390525 h 390525"/>
                  <a:gd name="connsiteX2" fmla="*/ 835818 w 1224348"/>
                  <a:gd name="connsiteY2" fmla="*/ 333375 h 390525"/>
                  <a:gd name="connsiteX3" fmla="*/ 856323 w 1224348"/>
                  <a:gd name="connsiteY3" fmla="*/ 369093 h 390525"/>
                  <a:gd name="connsiteX4" fmla="*/ 1224348 w 1224348"/>
                  <a:gd name="connsiteY4" fmla="*/ 178594 h 390525"/>
                  <a:gd name="connsiteX5" fmla="*/ 909637 w 1224348"/>
                  <a:gd name="connsiteY5" fmla="*/ 0 h 390525"/>
                  <a:gd name="connsiteX6" fmla="*/ 0 w 1224348"/>
                  <a:gd name="connsiteY6" fmla="*/ 7144 h 390525"/>
                  <a:gd name="connsiteX0" fmla="*/ 0 w 1224348"/>
                  <a:gd name="connsiteY0" fmla="*/ 7144 h 390525"/>
                  <a:gd name="connsiteX1" fmla="*/ 747712 w 1224348"/>
                  <a:gd name="connsiteY1" fmla="*/ 390525 h 390525"/>
                  <a:gd name="connsiteX2" fmla="*/ 835818 w 1224348"/>
                  <a:gd name="connsiteY2" fmla="*/ 333375 h 390525"/>
                  <a:gd name="connsiteX3" fmla="*/ 868616 w 1224348"/>
                  <a:gd name="connsiteY3" fmla="*/ 354806 h 390525"/>
                  <a:gd name="connsiteX4" fmla="*/ 1224348 w 1224348"/>
                  <a:gd name="connsiteY4" fmla="*/ 178594 h 390525"/>
                  <a:gd name="connsiteX5" fmla="*/ 909637 w 1224348"/>
                  <a:gd name="connsiteY5" fmla="*/ 0 h 390525"/>
                  <a:gd name="connsiteX6" fmla="*/ 0 w 1224348"/>
                  <a:gd name="connsiteY6" fmla="*/ 7144 h 390525"/>
                  <a:gd name="connsiteX0" fmla="*/ 0 w 1209596"/>
                  <a:gd name="connsiteY0" fmla="*/ 7144 h 390525"/>
                  <a:gd name="connsiteX1" fmla="*/ 747712 w 1209596"/>
                  <a:gd name="connsiteY1" fmla="*/ 390525 h 390525"/>
                  <a:gd name="connsiteX2" fmla="*/ 835818 w 1209596"/>
                  <a:gd name="connsiteY2" fmla="*/ 333375 h 390525"/>
                  <a:gd name="connsiteX3" fmla="*/ 868616 w 1209596"/>
                  <a:gd name="connsiteY3" fmla="*/ 354806 h 390525"/>
                  <a:gd name="connsiteX4" fmla="*/ 1209596 w 1209596"/>
                  <a:gd name="connsiteY4" fmla="*/ 169069 h 390525"/>
                  <a:gd name="connsiteX5" fmla="*/ 909637 w 1209596"/>
                  <a:gd name="connsiteY5" fmla="*/ 0 h 390525"/>
                  <a:gd name="connsiteX6" fmla="*/ 0 w 1209596"/>
                  <a:gd name="connsiteY6" fmla="*/ 7144 h 390525"/>
                  <a:gd name="connsiteX0" fmla="*/ 0 w 1212055"/>
                  <a:gd name="connsiteY0" fmla="*/ 7144 h 390525"/>
                  <a:gd name="connsiteX1" fmla="*/ 747712 w 1212055"/>
                  <a:gd name="connsiteY1" fmla="*/ 390525 h 390525"/>
                  <a:gd name="connsiteX2" fmla="*/ 835818 w 1212055"/>
                  <a:gd name="connsiteY2" fmla="*/ 333375 h 390525"/>
                  <a:gd name="connsiteX3" fmla="*/ 868616 w 1212055"/>
                  <a:gd name="connsiteY3" fmla="*/ 354806 h 390525"/>
                  <a:gd name="connsiteX4" fmla="*/ 1212055 w 1212055"/>
                  <a:gd name="connsiteY4" fmla="*/ 178594 h 390525"/>
                  <a:gd name="connsiteX5" fmla="*/ 909637 w 1212055"/>
                  <a:gd name="connsiteY5" fmla="*/ 0 h 390525"/>
                  <a:gd name="connsiteX6" fmla="*/ 0 w 1212055"/>
                  <a:gd name="connsiteY6" fmla="*/ 7144 h 390525"/>
                  <a:gd name="connsiteX0" fmla="*/ 0 w 1189927"/>
                  <a:gd name="connsiteY0" fmla="*/ 7144 h 390525"/>
                  <a:gd name="connsiteX1" fmla="*/ 747712 w 1189927"/>
                  <a:gd name="connsiteY1" fmla="*/ 390525 h 390525"/>
                  <a:gd name="connsiteX2" fmla="*/ 835818 w 1189927"/>
                  <a:gd name="connsiteY2" fmla="*/ 333375 h 390525"/>
                  <a:gd name="connsiteX3" fmla="*/ 868616 w 1189927"/>
                  <a:gd name="connsiteY3" fmla="*/ 354806 h 390525"/>
                  <a:gd name="connsiteX4" fmla="*/ 1189927 w 1189927"/>
                  <a:gd name="connsiteY4" fmla="*/ 169069 h 390525"/>
                  <a:gd name="connsiteX5" fmla="*/ 909637 w 1189927"/>
                  <a:gd name="connsiteY5" fmla="*/ 0 h 390525"/>
                  <a:gd name="connsiteX6" fmla="*/ 0 w 1189927"/>
                  <a:gd name="connsiteY6" fmla="*/ 7144 h 390525"/>
                  <a:gd name="connsiteX0" fmla="*/ 0 w 1189927"/>
                  <a:gd name="connsiteY0" fmla="*/ 7144 h 390525"/>
                  <a:gd name="connsiteX1" fmla="*/ 747712 w 1189927"/>
                  <a:gd name="connsiteY1" fmla="*/ 390525 h 390525"/>
                  <a:gd name="connsiteX2" fmla="*/ 835818 w 1189927"/>
                  <a:gd name="connsiteY2" fmla="*/ 333375 h 390525"/>
                  <a:gd name="connsiteX3" fmla="*/ 848948 w 1189927"/>
                  <a:gd name="connsiteY3" fmla="*/ 347662 h 390525"/>
                  <a:gd name="connsiteX4" fmla="*/ 1189927 w 1189927"/>
                  <a:gd name="connsiteY4" fmla="*/ 169069 h 390525"/>
                  <a:gd name="connsiteX5" fmla="*/ 909637 w 1189927"/>
                  <a:gd name="connsiteY5" fmla="*/ 0 h 390525"/>
                  <a:gd name="connsiteX6" fmla="*/ 0 w 1189927"/>
                  <a:gd name="connsiteY6" fmla="*/ 7144 h 390525"/>
                  <a:gd name="connsiteX0" fmla="*/ 0 w 1189927"/>
                  <a:gd name="connsiteY0" fmla="*/ 7144 h 383381"/>
                  <a:gd name="connsiteX1" fmla="*/ 750170 w 1189927"/>
                  <a:gd name="connsiteY1" fmla="*/ 383381 h 383381"/>
                  <a:gd name="connsiteX2" fmla="*/ 835818 w 1189927"/>
                  <a:gd name="connsiteY2" fmla="*/ 333375 h 383381"/>
                  <a:gd name="connsiteX3" fmla="*/ 848948 w 1189927"/>
                  <a:gd name="connsiteY3" fmla="*/ 347662 h 383381"/>
                  <a:gd name="connsiteX4" fmla="*/ 1189927 w 1189927"/>
                  <a:gd name="connsiteY4" fmla="*/ 169069 h 383381"/>
                  <a:gd name="connsiteX5" fmla="*/ 909637 w 1189927"/>
                  <a:gd name="connsiteY5" fmla="*/ 0 h 383381"/>
                  <a:gd name="connsiteX6" fmla="*/ 0 w 1189927"/>
                  <a:gd name="connsiteY6" fmla="*/ 7144 h 383381"/>
                  <a:gd name="connsiteX0" fmla="*/ 0 w 1189927"/>
                  <a:gd name="connsiteY0" fmla="*/ 7144 h 383381"/>
                  <a:gd name="connsiteX1" fmla="*/ 750170 w 1189927"/>
                  <a:gd name="connsiteY1" fmla="*/ 383381 h 383381"/>
                  <a:gd name="connsiteX2" fmla="*/ 818609 w 1189927"/>
                  <a:gd name="connsiteY2" fmla="*/ 340519 h 383381"/>
                  <a:gd name="connsiteX3" fmla="*/ 848948 w 1189927"/>
                  <a:gd name="connsiteY3" fmla="*/ 347662 h 383381"/>
                  <a:gd name="connsiteX4" fmla="*/ 1189927 w 1189927"/>
                  <a:gd name="connsiteY4" fmla="*/ 169069 h 383381"/>
                  <a:gd name="connsiteX5" fmla="*/ 909637 w 1189927"/>
                  <a:gd name="connsiteY5" fmla="*/ 0 h 383381"/>
                  <a:gd name="connsiteX6" fmla="*/ 0 w 1189927"/>
                  <a:gd name="connsiteY6" fmla="*/ 7144 h 38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9927" h="383381">
                    <a:moveTo>
                      <a:pt x="0" y="7144"/>
                    </a:moveTo>
                    <a:lnTo>
                      <a:pt x="750170" y="383381"/>
                    </a:lnTo>
                    <a:lnTo>
                      <a:pt x="818609" y="340519"/>
                    </a:lnTo>
                    <a:lnTo>
                      <a:pt x="848948" y="347662"/>
                    </a:lnTo>
                    <a:lnTo>
                      <a:pt x="1189927" y="169069"/>
                    </a:lnTo>
                    <a:lnTo>
                      <a:pt x="909637" y="0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C3A0880-AF38-4B4E-B07E-5CE11DD203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42" t="30947" r="3886" b="2040"/>
              <a:stretch/>
            </p:blipFill>
            <p:spPr>
              <a:xfrm>
                <a:off x="6345101" y="3700310"/>
                <a:ext cx="2136513" cy="25638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3463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B1BEDC9A-5B4F-445A-8667-B6E57B264F7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9"/>
          <a:stretch/>
        </p:blipFill>
        <p:spPr bwMode="auto">
          <a:xfrm>
            <a:off x="0" y="0"/>
            <a:ext cx="9906000" cy="90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206" y="234460"/>
            <a:ext cx="458779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32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50E486-F765-4CBC-A0A3-EA83B0F393DB}" type="datetimeFigureOut">
              <a:rPr lang="ko-KR" altLang="en-US" smtClean="0"/>
              <a:pPr/>
              <a:t>2020-06-11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266A708-CA9A-44F4-B4A4-3CAC19DC85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47CF98-5198-451C-9353-66603CF95FBA}"/>
              </a:ext>
            </a:extLst>
          </p:cNvPr>
          <p:cNvSpPr/>
          <p:nvPr userDrawn="1"/>
        </p:nvSpPr>
        <p:spPr>
          <a:xfrm>
            <a:off x="172245" y="1"/>
            <a:ext cx="127794" cy="53553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28C524-56C2-46BB-BFE6-3F474AA968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85" y="-50516"/>
            <a:ext cx="1267338" cy="9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>
            <a:extLst>
              <a:ext uri="{FF2B5EF4-FFF2-40B4-BE49-F238E27FC236}">
                <a16:creationId xmlns:a16="http://schemas.microsoft.com/office/drawing/2014/main" id="{B2301269-2583-43A2-B258-A83F1930D3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D72A11F-9049-440A-8EC8-2F0D9BA313A0}"/>
              </a:ext>
            </a:extLst>
          </p:cNvPr>
          <p:cNvGrpSpPr/>
          <p:nvPr userDrawn="1"/>
        </p:nvGrpSpPr>
        <p:grpSpPr>
          <a:xfrm>
            <a:off x="2717132" y="1639601"/>
            <a:ext cx="4471737" cy="1694807"/>
            <a:chOff x="2688104" y="2341262"/>
            <a:chExt cx="4471737" cy="16948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B748F0-27D8-4B78-9097-EEFD674947A7}"/>
                </a:ext>
              </a:extLst>
            </p:cNvPr>
            <p:cNvSpPr txBox="1"/>
            <p:nvPr/>
          </p:nvSpPr>
          <p:spPr>
            <a:xfrm>
              <a:off x="2688104" y="2341262"/>
              <a:ext cx="447173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94000">
                        <a:srgbClr val="A0F3EF"/>
                      </a:gs>
                      <a:gs pos="0">
                        <a:srgbClr val="ABB2EB"/>
                      </a:gs>
                    </a:gsLst>
                    <a:path path="circle">
                      <a:fillToRect l="100000" t="100000"/>
                    </a:path>
                  </a:gradFill>
                  <a:latin typeface="고도 B" panose="02000503000000020004" pitchFamily="2" charset="-127"/>
                  <a:ea typeface="고도 B" panose="02000503000000020004" pitchFamily="2" charset="-127"/>
                </a:rPr>
                <a:t>THANK YOU</a:t>
              </a:r>
              <a:endParaRPr lang="ko-KR" altLang="en-US" sz="44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6AE7BE-7FEF-4916-B630-7B7C83D16018}"/>
                </a:ext>
              </a:extLst>
            </p:cNvPr>
            <p:cNvSpPr txBox="1"/>
            <p:nvPr/>
          </p:nvSpPr>
          <p:spPr>
            <a:xfrm>
              <a:off x="3703125" y="3389738"/>
              <a:ext cx="2441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AAB7EB"/>
                  </a:solidFill>
                  <a:latin typeface="고도 B" panose="02000503000000020004" pitchFamily="2" charset="-127"/>
                  <a:ea typeface="고도 B" panose="02000503000000020004" pitchFamily="2" charset="-127"/>
                </a:rPr>
                <a:t>감사합니다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480FBC-E732-4440-9D8D-5C718B9C8A0F}"/>
              </a:ext>
            </a:extLst>
          </p:cNvPr>
          <p:cNvGrpSpPr/>
          <p:nvPr userDrawn="1"/>
        </p:nvGrpSpPr>
        <p:grpSpPr>
          <a:xfrm>
            <a:off x="595580" y="280390"/>
            <a:ext cx="8714840" cy="4049072"/>
            <a:chOff x="525730" y="191490"/>
            <a:chExt cx="8714840" cy="404907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3444FE7-C7E4-4CEE-9CDC-B649E3E2F975}"/>
                </a:ext>
              </a:extLst>
            </p:cNvPr>
            <p:cNvGrpSpPr/>
            <p:nvPr/>
          </p:nvGrpSpPr>
          <p:grpSpPr>
            <a:xfrm>
              <a:off x="525730" y="2807832"/>
              <a:ext cx="2695040" cy="1432730"/>
              <a:chOff x="-488470" y="3595590"/>
              <a:chExt cx="3273919" cy="1740472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BDBBAA4-1154-4F61-9FD5-18BD0AA6A4C0}"/>
                  </a:ext>
                </a:extLst>
              </p:cNvPr>
              <p:cNvGrpSpPr/>
              <p:nvPr/>
            </p:nvGrpSpPr>
            <p:grpSpPr>
              <a:xfrm>
                <a:off x="957907" y="3595590"/>
                <a:ext cx="1042181" cy="394818"/>
                <a:chOff x="4818485" y="1113248"/>
                <a:chExt cx="1042181" cy="394818"/>
              </a:xfrm>
            </p:grpSpPr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34D3FEB6-6429-414E-AFB6-8D3AF4E395E6}"/>
                    </a:ext>
                  </a:extLst>
                </p:cNvPr>
                <p:cNvCxnSpPr/>
                <p:nvPr/>
              </p:nvCxnSpPr>
              <p:spPr>
                <a:xfrm flipV="1">
                  <a:off x="4818485" y="1113248"/>
                  <a:ext cx="688524" cy="394818"/>
                </a:xfrm>
                <a:prstGeom prst="line">
                  <a:avLst/>
                </a:prstGeom>
                <a:ln w="1651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ADEFCEE-9AD1-439E-A07C-81B99842C756}"/>
                    </a:ext>
                  </a:extLst>
                </p:cNvPr>
                <p:cNvCxnSpPr/>
                <p:nvPr/>
              </p:nvCxnSpPr>
              <p:spPr>
                <a:xfrm flipV="1">
                  <a:off x="5814390" y="1208437"/>
                  <a:ext cx="46276" cy="26535"/>
                </a:xfrm>
                <a:prstGeom prst="line">
                  <a:avLst/>
                </a:prstGeom>
                <a:ln>
                  <a:solidFill>
                    <a:srgbClr val="273C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5F30B328-FEE3-49C5-BE37-7D1D8551E710}"/>
                    </a:ext>
                  </a:extLst>
                </p:cNvPr>
                <p:cNvCxnSpPr/>
                <p:nvPr/>
              </p:nvCxnSpPr>
              <p:spPr>
                <a:xfrm flipV="1">
                  <a:off x="5591390" y="1260964"/>
                  <a:ext cx="173320" cy="99387"/>
                </a:xfrm>
                <a:prstGeom prst="line">
                  <a:avLst/>
                </a:prstGeom>
                <a:ln>
                  <a:solidFill>
                    <a:srgbClr val="6E79D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0120ABB-1217-4A98-A053-B1ADAF870B0D}"/>
                  </a:ext>
                </a:extLst>
              </p:cNvPr>
              <p:cNvCxnSpPr/>
              <p:nvPr/>
            </p:nvCxnSpPr>
            <p:spPr>
              <a:xfrm flipV="1">
                <a:off x="-488470" y="4071968"/>
                <a:ext cx="2204452" cy="1264094"/>
              </a:xfrm>
              <a:prstGeom prst="line">
                <a:avLst/>
              </a:prstGeom>
              <a:ln w="12700">
                <a:solidFill>
                  <a:srgbClr val="6E79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B1963C9-5F78-4783-B21C-590BF20536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8752" y="3681345"/>
                <a:ext cx="1496697" cy="858245"/>
              </a:xfrm>
              <a:prstGeom prst="line">
                <a:avLst/>
              </a:prstGeom>
              <a:ln>
                <a:solidFill>
                  <a:srgbClr val="6E79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6AF5B45-98A4-4CD5-A7C9-3AFFD8EE4523}"/>
                  </a:ext>
                </a:extLst>
              </p:cNvPr>
              <p:cNvCxnSpPr/>
              <p:nvPr/>
            </p:nvCxnSpPr>
            <p:spPr>
              <a:xfrm flipH="1">
                <a:off x="2345431" y="3995022"/>
                <a:ext cx="201329" cy="11544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4AEB48F-B9F3-4574-826E-5E8DDC135ACF}"/>
                </a:ext>
              </a:extLst>
            </p:cNvPr>
            <p:cNvGrpSpPr/>
            <p:nvPr/>
          </p:nvGrpSpPr>
          <p:grpSpPr>
            <a:xfrm rot="10800000">
              <a:off x="6545530" y="191490"/>
              <a:ext cx="2695040" cy="1432730"/>
              <a:chOff x="-488470" y="3595590"/>
              <a:chExt cx="3273919" cy="174047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55E6B0C-5F63-4E1D-900F-B159D4175B49}"/>
                  </a:ext>
                </a:extLst>
              </p:cNvPr>
              <p:cNvGrpSpPr/>
              <p:nvPr/>
            </p:nvGrpSpPr>
            <p:grpSpPr>
              <a:xfrm>
                <a:off x="957907" y="3595590"/>
                <a:ext cx="1042181" cy="394818"/>
                <a:chOff x="4818485" y="1113248"/>
                <a:chExt cx="1042181" cy="394818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996BE71A-EC45-4B0D-ADCF-85FD95F9634E}"/>
                    </a:ext>
                  </a:extLst>
                </p:cNvPr>
                <p:cNvCxnSpPr/>
                <p:nvPr/>
              </p:nvCxnSpPr>
              <p:spPr>
                <a:xfrm flipV="1">
                  <a:off x="4818485" y="1113248"/>
                  <a:ext cx="688524" cy="394818"/>
                </a:xfrm>
                <a:prstGeom prst="line">
                  <a:avLst/>
                </a:prstGeom>
                <a:ln w="1651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286E1BC-F273-49E4-863C-F2F5DD2FFF79}"/>
                    </a:ext>
                  </a:extLst>
                </p:cNvPr>
                <p:cNvCxnSpPr/>
                <p:nvPr/>
              </p:nvCxnSpPr>
              <p:spPr>
                <a:xfrm flipV="1">
                  <a:off x="5814390" y="1208437"/>
                  <a:ext cx="46276" cy="26535"/>
                </a:xfrm>
                <a:prstGeom prst="line">
                  <a:avLst/>
                </a:prstGeom>
                <a:ln>
                  <a:solidFill>
                    <a:srgbClr val="273C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EA6ED803-44E0-4D9B-A87C-057949DF3D5E}"/>
                    </a:ext>
                  </a:extLst>
                </p:cNvPr>
                <p:cNvCxnSpPr/>
                <p:nvPr/>
              </p:nvCxnSpPr>
              <p:spPr>
                <a:xfrm flipV="1">
                  <a:off x="5591390" y="1260964"/>
                  <a:ext cx="173320" cy="99387"/>
                </a:xfrm>
                <a:prstGeom prst="line">
                  <a:avLst/>
                </a:prstGeom>
                <a:ln>
                  <a:solidFill>
                    <a:srgbClr val="6E79D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FF58C92-D9D1-4C37-BBBE-78911425937F}"/>
                  </a:ext>
                </a:extLst>
              </p:cNvPr>
              <p:cNvCxnSpPr/>
              <p:nvPr/>
            </p:nvCxnSpPr>
            <p:spPr>
              <a:xfrm flipV="1">
                <a:off x="-488470" y="4071968"/>
                <a:ext cx="2204452" cy="1264094"/>
              </a:xfrm>
              <a:prstGeom prst="line">
                <a:avLst/>
              </a:prstGeom>
              <a:ln w="12700">
                <a:solidFill>
                  <a:srgbClr val="6E79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7BC75C7-5DEA-4DE4-B20D-2858BBE64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8752" y="3681345"/>
                <a:ext cx="1496697" cy="858245"/>
              </a:xfrm>
              <a:prstGeom prst="line">
                <a:avLst/>
              </a:prstGeom>
              <a:ln>
                <a:solidFill>
                  <a:srgbClr val="6E79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98089EC-09BB-4F1D-9519-10E65053BA6A}"/>
                  </a:ext>
                </a:extLst>
              </p:cNvPr>
              <p:cNvCxnSpPr/>
              <p:nvPr/>
            </p:nvCxnSpPr>
            <p:spPr>
              <a:xfrm flipH="1">
                <a:off x="2345431" y="3995022"/>
                <a:ext cx="201329" cy="11544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CACEC0-1AB1-4762-8C71-34B31B89237E}"/>
              </a:ext>
            </a:extLst>
          </p:cNvPr>
          <p:cNvCxnSpPr>
            <a:cxnSpLocks/>
          </p:cNvCxnSpPr>
          <p:nvPr userDrawn="1"/>
        </p:nvCxnSpPr>
        <p:spPr>
          <a:xfrm>
            <a:off x="4953000" y="3558919"/>
            <a:ext cx="0" cy="567343"/>
          </a:xfrm>
          <a:prstGeom prst="line">
            <a:avLst/>
          </a:prstGeom>
          <a:ln w="50800" cap="rnd">
            <a:solidFill>
              <a:srgbClr val="4896B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EA182F-E3E6-4C8C-B266-86E2C8864CB5}"/>
              </a:ext>
            </a:extLst>
          </p:cNvPr>
          <p:cNvSpPr/>
          <p:nvPr userDrawn="1"/>
        </p:nvSpPr>
        <p:spPr>
          <a:xfrm>
            <a:off x="0" y="6544110"/>
            <a:ext cx="9906000" cy="3138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AD6C389-F0BE-46C0-8409-9DE879CFE4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3" y="4126262"/>
            <a:ext cx="4077962" cy="40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5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4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6" r:id="rId4"/>
    <p:sldLayoutId id="2147483667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83391" y="1407477"/>
            <a:ext cx="4692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Effective Ways</a:t>
            </a:r>
          </a:p>
          <a:p>
            <a:r>
              <a:rPr lang="en-US" altLang="ko-KR" sz="40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to select a Dataset</a:t>
            </a:r>
          </a:p>
          <a:p>
            <a:r>
              <a:rPr lang="en-US" altLang="ko-KR" sz="40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from Large Corpus</a:t>
            </a:r>
            <a:endParaRPr lang="ko-KR" altLang="en-US" sz="4000" spc="-8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D9A58-A252-4BE2-87A3-F437E5FED162}"/>
              </a:ext>
            </a:extLst>
          </p:cNvPr>
          <p:cNvSpPr txBox="1"/>
          <p:nvPr/>
        </p:nvSpPr>
        <p:spPr>
          <a:xfrm>
            <a:off x="583391" y="3680012"/>
            <a:ext cx="3442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나눔바른고딕" panose="020B0603020101020101"/>
              </a:rPr>
              <a:t>여진영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 교수님</a:t>
            </a:r>
            <a:endParaRPr lang="en-US" altLang="ko-KR" sz="2000" dirty="0">
              <a:solidFill>
                <a:schemeClr val="bg1"/>
              </a:solidFill>
              <a:latin typeface="+mj-ea"/>
              <a:ea typeface="나눔바른고딕" panose="020B0603020101020101"/>
            </a:endParaRPr>
          </a:p>
          <a:p>
            <a:endParaRPr lang="en-US" altLang="ko-KR" sz="2000" dirty="0">
              <a:solidFill>
                <a:schemeClr val="bg1"/>
              </a:solidFill>
              <a:latin typeface="+mj-ea"/>
              <a:ea typeface="나눔바른고딕" panose="020B0603020101020101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김주찬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김유진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나눔바른고딕" panose="020B0603020101020101"/>
              </a:rPr>
              <a:t>Dobreva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 Iva</a:t>
            </a:r>
            <a:endParaRPr lang="ko-KR" altLang="en-US" sz="2000" dirty="0">
              <a:solidFill>
                <a:schemeClr val="bg1"/>
              </a:solidFill>
              <a:latin typeface="+mj-ea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934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2936830" cy="535531"/>
          </a:xfrm>
        </p:spPr>
        <p:txBody>
          <a:bodyPr/>
          <a:lstStyle/>
          <a:p>
            <a:r>
              <a:rPr lang="en-US" altLang="ko-KR" dirty="0"/>
              <a:t>Training Result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1388522" cy="472238"/>
            <a:chOff x="386883" y="1070245"/>
            <a:chExt cx="1388522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388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Video clip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[SHANA]sojong">
            <a:hlinkClick r:id="" action="ppaction://media"/>
            <a:extLst>
              <a:ext uri="{FF2B5EF4-FFF2-40B4-BE49-F238E27FC236}">
                <a16:creationId xmlns:a16="http://schemas.microsoft.com/office/drawing/2014/main" id="{3B0E1605-72D2-4A9D-A87F-EB3EA22FF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352" y="1792885"/>
            <a:ext cx="9047296" cy="45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3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5206" y="234460"/>
            <a:ext cx="2936830" cy="535531"/>
          </a:xfrm>
        </p:spPr>
        <p:txBody>
          <a:bodyPr/>
          <a:lstStyle/>
          <a:p>
            <a:r>
              <a:rPr lang="en-US" altLang="ko-KR" dirty="0"/>
              <a:t>Training Result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7FB5D2-CB3A-400E-961C-52671DF16ED0}"/>
              </a:ext>
            </a:extLst>
          </p:cNvPr>
          <p:cNvGrpSpPr/>
          <p:nvPr/>
        </p:nvGrpSpPr>
        <p:grpSpPr>
          <a:xfrm>
            <a:off x="268011" y="1184761"/>
            <a:ext cx="2305888" cy="472238"/>
            <a:chOff x="386883" y="1070245"/>
            <a:chExt cx="2305888" cy="472238"/>
          </a:xfrm>
        </p:grpSpPr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A6EDB7EF-31E3-47E5-995A-5A73F83E9AAD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23058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 comparison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A0F3B0C-C22A-4D46-84E4-9A315FD0FE5D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B437D08-1F4C-4139-A0F5-925B93489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824368"/>
              </p:ext>
            </p:extLst>
          </p:nvPr>
        </p:nvGraphicFramePr>
        <p:xfrm>
          <a:off x="612172" y="2138201"/>
          <a:ext cx="5538694" cy="3524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902272-407D-4E00-83E0-10072EDE101B}"/>
              </a:ext>
            </a:extLst>
          </p:cNvPr>
          <p:cNvGrpSpPr/>
          <p:nvPr/>
        </p:nvGrpSpPr>
        <p:grpSpPr>
          <a:xfrm>
            <a:off x="6518420" y="2634500"/>
            <a:ext cx="2894521" cy="3450941"/>
            <a:chOff x="473868" y="2082342"/>
            <a:chExt cx="3061597" cy="34509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B65B0F-9DA8-45B5-8446-2B7E1F427B86}"/>
                </a:ext>
              </a:extLst>
            </p:cNvPr>
            <p:cNvSpPr/>
            <p:nvPr/>
          </p:nvSpPr>
          <p:spPr>
            <a:xfrm>
              <a:off x="473868" y="2082342"/>
              <a:ext cx="2850243" cy="352764"/>
            </a:xfrm>
            <a:prstGeom prst="rect">
              <a:avLst/>
            </a:prstGeom>
            <a:solidFill>
              <a:srgbClr val="474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</a:t>
              </a:r>
              <a:endParaRPr lang="ko-KR" altLang="en-US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BB2E19F-989E-409B-8506-D1AFD447AE9A}"/>
                </a:ext>
              </a:extLst>
            </p:cNvPr>
            <p:cNvGrpSpPr/>
            <p:nvPr/>
          </p:nvGrpSpPr>
          <p:grpSpPr>
            <a:xfrm>
              <a:off x="473868" y="2677227"/>
              <a:ext cx="3061597" cy="2856056"/>
              <a:chOff x="473868" y="2677227"/>
              <a:chExt cx="3061597" cy="2856056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5B47702-4210-4E45-95F0-329137FAE5BB}"/>
                  </a:ext>
                </a:extLst>
              </p:cNvPr>
              <p:cNvSpPr/>
              <p:nvPr/>
            </p:nvSpPr>
            <p:spPr>
              <a:xfrm flipV="1">
                <a:off x="533464" y="4716130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DD78141-F07B-45A5-A947-7C29F260D2A3}"/>
                  </a:ext>
                </a:extLst>
              </p:cNvPr>
              <p:cNvSpPr/>
              <p:nvPr/>
            </p:nvSpPr>
            <p:spPr>
              <a:xfrm flipV="1">
                <a:off x="473868" y="2677227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21D47394-1A39-4605-887F-EB34983D624D}"/>
                  </a:ext>
                </a:extLst>
              </p:cNvPr>
              <p:cNvSpPr/>
              <p:nvPr/>
            </p:nvSpPr>
            <p:spPr>
              <a:xfrm rot="10800000">
                <a:off x="1775712" y="2712947"/>
                <a:ext cx="246554" cy="132518"/>
              </a:xfrm>
              <a:prstGeom prst="triangle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sz="1416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CBA78F-8F8F-4D19-B290-80F4AE50F1EB}"/>
                  </a:ext>
                </a:extLst>
              </p:cNvPr>
              <p:cNvSpPr/>
              <p:nvPr/>
            </p:nvSpPr>
            <p:spPr>
              <a:xfrm>
                <a:off x="883661" y="3015870"/>
                <a:ext cx="2651804" cy="25174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dataset reduction: </a:t>
                </a:r>
              </a:p>
              <a:p>
                <a:pPr latinLnBrk="0">
                  <a:spcBef>
                    <a:spcPts val="629"/>
                  </a:spcBef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  110,000 -&gt; 50,000</a:t>
                </a:r>
              </a:p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training time decreased: </a:t>
                </a:r>
              </a:p>
              <a:p>
                <a:pPr latinLnBrk="0">
                  <a:spcBef>
                    <a:spcPts val="629"/>
                  </a:spcBef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 11 hours -&gt; 6 hours</a:t>
                </a:r>
              </a:p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</a:t>
                </a:r>
                <a:r>
                  <a:rPr lang="en-US" altLang="ko-KR" sz="1477" spc="-117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accuracy improved </a:t>
                </a:r>
                <a:endParaRPr lang="en-US" altLang="ko-KR" sz="1477" spc="-11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821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09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472F31-CDAB-42BF-AB40-797DAC55D032}"/>
              </a:ext>
            </a:extLst>
          </p:cNvPr>
          <p:cNvGrpSpPr/>
          <p:nvPr/>
        </p:nvGrpSpPr>
        <p:grpSpPr>
          <a:xfrm>
            <a:off x="5911618" y="1370572"/>
            <a:ext cx="3767104" cy="3692212"/>
            <a:chOff x="5983335" y="1782949"/>
            <a:chExt cx="3767104" cy="369221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B63ADF4-B959-44E5-864D-9EA6892B1F4B}"/>
                </a:ext>
              </a:extLst>
            </p:cNvPr>
            <p:cNvGrpSpPr/>
            <p:nvPr/>
          </p:nvGrpSpPr>
          <p:grpSpPr>
            <a:xfrm>
              <a:off x="5983335" y="1782949"/>
              <a:ext cx="2168590" cy="769441"/>
              <a:chOff x="5568818" y="1665254"/>
              <a:chExt cx="2168590" cy="769441"/>
            </a:xfrm>
          </p:grpSpPr>
          <p:sp>
            <p:nvSpPr>
              <p:cNvPr id="15" name="TextBox 14"/>
              <p:cNvSpPr txBox="1"/>
              <p:nvPr/>
            </p:nvSpPr>
            <p:spPr>
              <a:xfrm flipH="1">
                <a:off x="6186662" y="1757586"/>
                <a:ext cx="15507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Subject</a:t>
                </a: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C179969-3AAA-4E38-BCD4-11076D90DB52}"/>
                  </a:ext>
                </a:extLst>
              </p:cNvPr>
              <p:cNvGrpSpPr/>
              <p:nvPr/>
            </p:nvGrpSpPr>
            <p:grpSpPr>
              <a:xfrm>
                <a:off x="5568818" y="1665254"/>
                <a:ext cx="501419" cy="769441"/>
                <a:chOff x="5568818" y="1665254"/>
                <a:chExt cx="501419" cy="769441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 flipH="1">
                  <a:off x="5568818" y="1665254"/>
                  <a:ext cx="501419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8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gradFill>
                        <a:gsLst>
                          <a:gs pos="94000">
                            <a:srgbClr val="A0F3EF"/>
                          </a:gs>
                          <a:gs pos="0">
                            <a:srgbClr val="ABB2EB"/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+mn-ea"/>
                    </a:rPr>
                    <a:t>1</a:t>
                  </a:r>
                  <a:endParaRPr lang="ko-KR" altLang="en-US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EF508075-98C9-45AF-B0EE-94B1D582F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243" y="2377286"/>
                  <a:ext cx="313920" cy="0"/>
                </a:xfrm>
                <a:prstGeom prst="line">
                  <a:avLst/>
                </a:prstGeom>
                <a:ln w="19050">
                  <a:solidFill>
                    <a:srgbClr val="A7C9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3FD644E-0283-4F62-9CDB-5D527EBDCFF5}"/>
                </a:ext>
              </a:extLst>
            </p:cNvPr>
            <p:cNvGrpSpPr/>
            <p:nvPr/>
          </p:nvGrpSpPr>
          <p:grpSpPr>
            <a:xfrm>
              <a:off x="5983335" y="3044280"/>
              <a:ext cx="3767104" cy="1169550"/>
              <a:chOff x="5568818" y="1665254"/>
              <a:chExt cx="3767104" cy="116955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5E3C85-283E-4A81-9A49-E76BE871EF9D}"/>
                  </a:ext>
                </a:extLst>
              </p:cNvPr>
              <p:cNvSpPr txBox="1"/>
              <p:nvPr/>
            </p:nvSpPr>
            <p:spPr>
              <a:xfrm flipH="1">
                <a:off x="6186662" y="1757586"/>
                <a:ext cx="31492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Graph </a:t>
                </a:r>
              </a:p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Implementation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C6C2A9B-EF47-4C67-AC82-B91748FDDF29}"/>
                  </a:ext>
                </a:extLst>
              </p:cNvPr>
              <p:cNvGrpSpPr/>
              <p:nvPr/>
            </p:nvGrpSpPr>
            <p:grpSpPr>
              <a:xfrm>
                <a:off x="5568818" y="1665254"/>
                <a:ext cx="501419" cy="769441"/>
                <a:chOff x="5568818" y="1665254"/>
                <a:chExt cx="501419" cy="769441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2167703-3436-4DEC-9670-D55B3EA69A58}"/>
                    </a:ext>
                  </a:extLst>
                </p:cNvPr>
                <p:cNvSpPr txBox="1"/>
                <p:nvPr/>
              </p:nvSpPr>
              <p:spPr>
                <a:xfrm flipH="1">
                  <a:off x="5568818" y="1665254"/>
                  <a:ext cx="501419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8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gradFill>
                        <a:gsLst>
                          <a:gs pos="94000">
                            <a:srgbClr val="A0F3EF"/>
                          </a:gs>
                          <a:gs pos="0">
                            <a:srgbClr val="ABB2EB"/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+mn-ea"/>
                    </a:rPr>
                    <a:t>2</a:t>
                  </a:r>
                  <a:endParaRPr lang="ko-KR" altLang="en-US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D125A262-C279-4B2F-956C-849714807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243" y="2377286"/>
                  <a:ext cx="313920" cy="0"/>
                </a:xfrm>
                <a:prstGeom prst="line">
                  <a:avLst/>
                </a:prstGeom>
                <a:ln w="19050">
                  <a:solidFill>
                    <a:srgbClr val="A7C9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D4A739C-46FD-429E-B6C3-A1702913B6E6}"/>
                </a:ext>
              </a:extLst>
            </p:cNvPr>
            <p:cNvGrpSpPr/>
            <p:nvPr/>
          </p:nvGrpSpPr>
          <p:grpSpPr>
            <a:xfrm>
              <a:off x="5983335" y="4305611"/>
              <a:ext cx="3317942" cy="1169550"/>
              <a:chOff x="5568818" y="1665254"/>
              <a:chExt cx="3317942" cy="116955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49D05D-5151-4C49-BE6B-538D3A1FB2CA}"/>
                  </a:ext>
                </a:extLst>
              </p:cNvPr>
              <p:cNvSpPr txBox="1"/>
              <p:nvPr/>
            </p:nvSpPr>
            <p:spPr>
              <a:xfrm flipH="1">
                <a:off x="6186662" y="1757586"/>
                <a:ext cx="270009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Influence</a:t>
                </a:r>
              </a:p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Maximization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0AEAFCC-CF54-4015-966A-EE4BE5347B11}"/>
                  </a:ext>
                </a:extLst>
              </p:cNvPr>
              <p:cNvGrpSpPr/>
              <p:nvPr/>
            </p:nvGrpSpPr>
            <p:grpSpPr>
              <a:xfrm>
                <a:off x="5568818" y="1665254"/>
                <a:ext cx="501419" cy="769441"/>
                <a:chOff x="5568818" y="1665254"/>
                <a:chExt cx="501419" cy="769441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D81B2D8-150D-4B92-8D9A-4D74DDBE7AA2}"/>
                    </a:ext>
                  </a:extLst>
                </p:cNvPr>
                <p:cNvSpPr txBox="1"/>
                <p:nvPr/>
              </p:nvSpPr>
              <p:spPr>
                <a:xfrm flipH="1">
                  <a:off x="5568818" y="1665254"/>
                  <a:ext cx="501419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8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gradFill>
                        <a:gsLst>
                          <a:gs pos="94000">
                            <a:srgbClr val="A0F3EF"/>
                          </a:gs>
                          <a:gs pos="0">
                            <a:srgbClr val="ABB2EB"/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+mn-ea"/>
                    </a:rPr>
                    <a:t>3</a:t>
                  </a:r>
                  <a:endParaRPr lang="ko-KR" altLang="en-US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EE7AE20F-98D3-4987-AA2C-E39EE9F6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243" y="2377286"/>
                  <a:ext cx="313920" cy="0"/>
                </a:xfrm>
                <a:prstGeom prst="line">
                  <a:avLst/>
                </a:prstGeom>
                <a:ln w="19050">
                  <a:solidFill>
                    <a:srgbClr val="A7C9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9FCEB2-D3AC-4FAE-8612-74335A628894}"/>
              </a:ext>
            </a:extLst>
          </p:cNvPr>
          <p:cNvSpPr txBox="1"/>
          <p:nvPr/>
        </p:nvSpPr>
        <p:spPr>
          <a:xfrm flipH="1">
            <a:off x="6529462" y="5246897"/>
            <a:ext cx="293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Training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D3B9C6-4453-4206-B90D-E38B0ADEA239}"/>
              </a:ext>
            </a:extLst>
          </p:cNvPr>
          <p:cNvSpPr txBox="1"/>
          <p:nvPr/>
        </p:nvSpPr>
        <p:spPr>
          <a:xfrm flipH="1">
            <a:off x="5911618" y="5154565"/>
            <a:ext cx="501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4</a:t>
            </a:r>
            <a:endParaRPr lang="ko-KR" altLang="en-US" sz="3200" b="1" spc="-8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20A445F-8A82-4F74-9C95-898088177310}"/>
              </a:ext>
            </a:extLst>
          </p:cNvPr>
          <p:cNvCxnSpPr>
            <a:cxnSpLocks/>
          </p:cNvCxnSpPr>
          <p:nvPr/>
        </p:nvCxnSpPr>
        <p:spPr>
          <a:xfrm>
            <a:off x="6028043" y="5831672"/>
            <a:ext cx="313920" cy="0"/>
          </a:xfrm>
          <a:prstGeom prst="line">
            <a:avLst/>
          </a:prstGeom>
          <a:ln w="19050">
            <a:solidFill>
              <a:srgbClr val="A7C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8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1550746" cy="535531"/>
          </a:xfrm>
        </p:spPr>
        <p:txBody>
          <a:bodyPr/>
          <a:lstStyle/>
          <a:p>
            <a:r>
              <a:rPr lang="en-US" altLang="ko-KR" dirty="0"/>
              <a:t>Subject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1071127" cy="472238"/>
            <a:chOff x="386883" y="1070245"/>
            <a:chExt cx="1071127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0711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Subject</a:t>
              </a:r>
              <a:endParaRPr lang="ko-KR" altLang="en-US" sz="2400" spc="-150" dirty="0">
                <a:solidFill>
                  <a:srgbClr val="4A529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F20E85-1988-4CA0-94A2-BBCF50539CC3}"/>
              </a:ext>
            </a:extLst>
          </p:cNvPr>
          <p:cNvSpPr/>
          <p:nvPr/>
        </p:nvSpPr>
        <p:spPr>
          <a:xfrm>
            <a:off x="151988" y="2067828"/>
            <a:ext cx="9602024" cy="830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Selection with Influence Maximization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A8F239-1711-4457-AD3C-8BEC5BBE91F3}"/>
              </a:ext>
            </a:extLst>
          </p:cNvPr>
          <p:cNvSpPr/>
          <p:nvPr/>
        </p:nvSpPr>
        <p:spPr>
          <a:xfrm>
            <a:off x="7257878" y="3194644"/>
            <a:ext cx="1650351" cy="1650346"/>
          </a:xfrm>
          <a:prstGeom prst="ellipse">
            <a:avLst/>
          </a:prstGeom>
          <a:gradFill>
            <a:gsLst>
              <a:gs pos="0">
                <a:srgbClr val="56609D"/>
              </a:gs>
              <a:gs pos="92000">
                <a:srgbClr val="180D5B"/>
              </a:gs>
            </a:gsLst>
            <a:lin ang="5400000" scaled="1"/>
          </a:gradFill>
          <a:ln w="25400">
            <a:noFill/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CEDR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래픽 19" descr="계약 RTL">
            <a:extLst>
              <a:ext uri="{FF2B5EF4-FFF2-40B4-BE49-F238E27FC236}">
                <a16:creationId xmlns:a16="http://schemas.microsoft.com/office/drawing/2014/main" id="{C842EC90-E97A-47F6-A396-D02866B5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401" y="3688229"/>
            <a:ext cx="690521" cy="663179"/>
          </a:xfrm>
          <a:prstGeom prst="rect">
            <a:avLst/>
          </a:prstGeom>
        </p:spPr>
      </p:pic>
      <p:pic>
        <p:nvPicPr>
          <p:cNvPr id="21" name="Picture 2" descr="Neo4j Pushes Graph DB Limits Past a Quadrillion Nodes">
            <a:extLst>
              <a:ext uri="{FF2B5EF4-FFF2-40B4-BE49-F238E27FC236}">
                <a16:creationId xmlns:a16="http://schemas.microsoft.com/office/drawing/2014/main" id="{54A548CB-A84B-4DE6-9B9E-66B6C97A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613" y="3285890"/>
            <a:ext cx="2551409" cy="146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래픽 21" descr="계약 RTL">
            <a:extLst>
              <a:ext uri="{FF2B5EF4-FFF2-40B4-BE49-F238E27FC236}">
                <a16:creationId xmlns:a16="http://schemas.microsoft.com/office/drawing/2014/main" id="{A4F49306-C39D-4D9C-9074-7DAEFFA3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18" y="2977198"/>
            <a:ext cx="690521" cy="663179"/>
          </a:xfrm>
          <a:prstGeom prst="rect">
            <a:avLst/>
          </a:prstGeom>
        </p:spPr>
      </p:pic>
      <p:pic>
        <p:nvPicPr>
          <p:cNvPr id="23" name="그래픽 22" descr="계약 RTL">
            <a:extLst>
              <a:ext uri="{FF2B5EF4-FFF2-40B4-BE49-F238E27FC236}">
                <a16:creationId xmlns:a16="http://schemas.microsoft.com/office/drawing/2014/main" id="{AFF75B28-3E79-41D7-A0E7-0E8A60D9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17" y="3688229"/>
            <a:ext cx="690521" cy="663179"/>
          </a:xfrm>
          <a:prstGeom prst="rect">
            <a:avLst/>
          </a:prstGeom>
        </p:spPr>
      </p:pic>
      <p:pic>
        <p:nvPicPr>
          <p:cNvPr id="24" name="그래픽 23" descr="계약 RTL">
            <a:extLst>
              <a:ext uri="{FF2B5EF4-FFF2-40B4-BE49-F238E27FC236}">
                <a16:creationId xmlns:a16="http://schemas.microsoft.com/office/drawing/2014/main" id="{06055D6B-7E20-4595-99E2-CEA74459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18" y="4399260"/>
            <a:ext cx="690521" cy="66317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CCCB1-2C54-4402-9C36-A239F6CC599A}"/>
              </a:ext>
            </a:extLst>
          </p:cNvPr>
          <p:cNvCxnSpPr>
            <a:cxnSpLocks/>
          </p:cNvCxnSpPr>
          <p:nvPr/>
        </p:nvCxnSpPr>
        <p:spPr>
          <a:xfrm>
            <a:off x="1407375" y="5299734"/>
            <a:ext cx="0" cy="294243"/>
          </a:xfrm>
          <a:prstGeom prst="line">
            <a:avLst/>
          </a:prstGeom>
          <a:solidFill>
            <a:srgbClr val="94C7FF"/>
          </a:solidFill>
          <a:ln w="50800" cap="rnd">
            <a:solidFill>
              <a:srgbClr val="474F8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순서도: 병합 25">
            <a:extLst>
              <a:ext uri="{FF2B5EF4-FFF2-40B4-BE49-F238E27FC236}">
                <a16:creationId xmlns:a16="http://schemas.microsoft.com/office/drawing/2014/main" id="{168AB994-D834-4315-983E-EA967935B4FC}"/>
              </a:ext>
            </a:extLst>
          </p:cNvPr>
          <p:cNvSpPr/>
          <p:nvPr/>
        </p:nvSpPr>
        <p:spPr>
          <a:xfrm rot="16200000">
            <a:off x="1963300" y="3906211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병합 26">
            <a:extLst>
              <a:ext uri="{FF2B5EF4-FFF2-40B4-BE49-F238E27FC236}">
                <a16:creationId xmlns:a16="http://schemas.microsoft.com/office/drawing/2014/main" id="{FACCA492-A0BC-4E19-821B-D681EC8E5F7C}"/>
              </a:ext>
            </a:extLst>
          </p:cNvPr>
          <p:cNvSpPr/>
          <p:nvPr/>
        </p:nvSpPr>
        <p:spPr>
          <a:xfrm rot="16200000">
            <a:off x="5303509" y="3906211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병합 27">
            <a:extLst>
              <a:ext uri="{FF2B5EF4-FFF2-40B4-BE49-F238E27FC236}">
                <a16:creationId xmlns:a16="http://schemas.microsoft.com/office/drawing/2014/main" id="{F68EE3F2-FB58-4C5F-B02E-E03118FF0680}"/>
              </a:ext>
            </a:extLst>
          </p:cNvPr>
          <p:cNvSpPr/>
          <p:nvPr/>
        </p:nvSpPr>
        <p:spPr>
          <a:xfrm rot="16200000">
            <a:off x="6608783" y="3906211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22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1550746" cy="535531"/>
          </a:xfrm>
        </p:spPr>
        <p:txBody>
          <a:bodyPr/>
          <a:lstStyle/>
          <a:p>
            <a:r>
              <a:rPr lang="en-US" altLang="ko-KR" dirty="0"/>
              <a:t>Subject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1092415" cy="472238"/>
            <a:chOff x="386883" y="1070245"/>
            <a:chExt cx="1092415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0924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Process</a:t>
              </a:r>
              <a:endParaRPr lang="ko-KR" altLang="en-US" sz="2400" spc="-150" dirty="0">
                <a:solidFill>
                  <a:srgbClr val="4A529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4CCC13-A5C6-4136-9364-86D856C5C36F}"/>
              </a:ext>
            </a:extLst>
          </p:cNvPr>
          <p:cNvGrpSpPr/>
          <p:nvPr/>
        </p:nvGrpSpPr>
        <p:grpSpPr>
          <a:xfrm>
            <a:off x="504825" y="2082342"/>
            <a:ext cx="8896350" cy="3298646"/>
            <a:chOff x="504825" y="2224623"/>
            <a:chExt cx="8896350" cy="329864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1E14DDE-DA98-432A-89D2-342082DF7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611" y="3745667"/>
              <a:ext cx="133279" cy="224908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6D54130-0520-4B06-B5BB-766F63EC2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5757" y="3745667"/>
              <a:ext cx="133279" cy="224908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50BC889-54F6-435F-8006-3C8EC1D08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" y="4100520"/>
              <a:ext cx="3167034" cy="1422749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AEE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77A7487-75A1-4B19-85DC-39AC15259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57" y="2224623"/>
              <a:ext cx="3163702" cy="1409421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A5F5F24-BA07-4591-A18E-7635D49A2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318" y="4100520"/>
              <a:ext cx="3167034" cy="1422749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AEE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CE45A7B-1704-47F4-8417-D9E06C919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318" y="2224623"/>
              <a:ext cx="3167034" cy="1409421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308F23-6A28-4D4A-8374-DF068894C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41" y="4100520"/>
              <a:ext cx="3167034" cy="1422749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AEE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A6EE6F7-1711-4997-B096-5AC8D5780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42" y="2224623"/>
              <a:ext cx="3163702" cy="1409421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38ABE463-C549-464A-90CA-818156357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635" y="2749408"/>
              <a:ext cx="2274067" cy="22807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6511B3C4-8D99-4D2C-B3BA-8B8DB28E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459" y="2749408"/>
              <a:ext cx="2274067" cy="22807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857F31E7-33E6-4BB0-83C4-63DAFA309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465" y="2749408"/>
              <a:ext cx="2274067" cy="22807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C78E7205-CDB7-433C-895A-5C23A6213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881" y="3694020"/>
              <a:ext cx="221577" cy="31654"/>
            </a:xfrm>
            <a:prstGeom prst="rect">
              <a:avLst/>
            </a:prstGeom>
            <a:solidFill>
              <a:srgbClr val="A9BEED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BA798091-0642-4E99-832E-F34412E7C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0537" y="3694020"/>
              <a:ext cx="219910" cy="31654"/>
            </a:xfrm>
            <a:prstGeom prst="rect">
              <a:avLst/>
            </a:prstGeom>
            <a:solidFill>
              <a:srgbClr val="A9BEED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13561E67-142A-4864-8B34-0550D7E44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09" y="3694020"/>
              <a:ext cx="221577" cy="31654"/>
            </a:xfrm>
            <a:prstGeom prst="rect">
              <a:avLst/>
            </a:prstGeom>
            <a:solidFill>
              <a:srgbClr val="A9BEED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0F1A93-C4EA-4564-B215-BD0782872ABB}"/>
                </a:ext>
              </a:extLst>
            </p:cNvPr>
            <p:cNvSpPr txBox="1"/>
            <p:nvPr/>
          </p:nvSpPr>
          <p:spPr>
            <a:xfrm>
              <a:off x="1040361" y="3955000"/>
              <a:ext cx="2132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Transform list data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into graph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3CEDF9-65CC-4BAA-9D08-2735C008EA6C}"/>
                </a:ext>
              </a:extLst>
            </p:cNvPr>
            <p:cNvSpPr txBox="1"/>
            <p:nvPr/>
          </p:nvSpPr>
          <p:spPr>
            <a:xfrm>
              <a:off x="3668698" y="3955000"/>
              <a:ext cx="2603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Influence Maximization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 TIM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CB24D9-F6DB-47F7-B3A9-D7E6C857AC60}"/>
                </a:ext>
              </a:extLst>
            </p:cNvPr>
            <p:cNvSpPr txBox="1"/>
            <p:nvPr/>
          </p:nvSpPr>
          <p:spPr>
            <a:xfrm>
              <a:off x="6740751" y="3955000"/>
              <a:ext cx="2169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 seed dataset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a input of CEDR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7A1F5C-4D46-4643-89D9-0347C531E981}"/>
                </a:ext>
              </a:extLst>
            </p:cNvPr>
            <p:cNvSpPr txBox="1"/>
            <p:nvPr/>
          </p:nvSpPr>
          <p:spPr>
            <a:xfrm>
              <a:off x="1421226" y="3050630"/>
              <a:ext cx="13708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80D5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Graph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80D5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F92EA7-51DB-4ACD-85D2-92562C5188B8}"/>
                </a:ext>
              </a:extLst>
            </p:cNvPr>
            <p:cNvSpPr txBox="1"/>
            <p:nvPr/>
          </p:nvSpPr>
          <p:spPr>
            <a:xfrm>
              <a:off x="4491036" y="3050630"/>
              <a:ext cx="958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80D5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IMP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80D5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D1E5E8-0062-48AD-BE1A-E2C12FED8832}"/>
                </a:ext>
              </a:extLst>
            </p:cNvPr>
            <p:cNvSpPr txBox="1"/>
            <p:nvPr/>
          </p:nvSpPr>
          <p:spPr>
            <a:xfrm>
              <a:off x="6947791" y="3050630"/>
              <a:ext cx="17554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80D5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Training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80D5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0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 flipV="1">
            <a:off x="1202746" y="4546465"/>
            <a:ext cx="2731048" cy="35720"/>
          </a:xfrm>
          <a:prstGeom prst="rect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en-US" altLang="ko-KR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67586" y="2298150"/>
            <a:ext cx="2850243" cy="352764"/>
          </a:xfrm>
          <a:prstGeom prst="rect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r>
              <a:rPr lang="en-US" altLang="ko-KR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</a:t>
            </a:r>
            <a:endParaRPr lang="ko-KR" altLang="en-US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flipV="1">
            <a:off x="1202746" y="3110981"/>
            <a:ext cx="2731048" cy="35720"/>
          </a:xfrm>
          <a:prstGeom prst="rect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en-US" altLang="ko-KR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61166" y="2474532"/>
            <a:ext cx="1564473" cy="276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ko-KR" altLang="en-US" sz="1573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2436305" y="3142921"/>
            <a:ext cx="312803" cy="150368"/>
          </a:xfrm>
          <a:prstGeom prst="triangle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ko-KR" altLang="en-US" sz="141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26122" y="3323480"/>
            <a:ext cx="2651804" cy="2517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9917" indent="-79917" latinLnBrk="0">
              <a:spcBef>
                <a:spcPts val="629"/>
              </a:spcBef>
              <a:buFont typeface="Arial" panose="020B0604020202020204" pitchFamily="34" charset="0"/>
              <a:buChar char="•"/>
              <a:tabLst>
                <a:tab pos="0" algn="l"/>
                <a:tab pos="56192" algn="l"/>
              </a:tabLst>
            </a:pPr>
            <a:r>
              <a:rPr lang="ko-KR" altLang="en-US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Document data (</a:t>
            </a:r>
            <a:r>
              <a:rPr lang="en-US" altLang="ko-KR" sz="1477" spc="-11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doc_id</a:t>
            </a:r>
            <a:r>
              <a:rPr lang="en-US" altLang="ko-KR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79917" indent="-79917" latinLnBrk="0">
              <a:spcBef>
                <a:spcPts val="629"/>
              </a:spcBef>
              <a:buFont typeface="Arial" panose="020B0604020202020204" pitchFamily="34" charset="0"/>
              <a:buChar char="•"/>
              <a:tabLst>
                <a:tab pos="0" algn="l"/>
                <a:tab pos="56192" algn="l"/>
              </a:tabLst>
            </a:pPr>
            <a:r>
              <a:rPr lang="en-US" altLang="ko-KR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Attributes: </a:t>
            </a:r>
            <a:r>
              <a:rPr lang="en-US" altLang="ko-KR" sz="1477" spc="-11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query_id</a:t>
            </a:r>
            <a:r>
              <a:rPr lang="en-US" altLang="ko-KR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77" spc="-11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rel_id</a:t>
            </a:r>
            <a:endParaRPr lang="en-US" altLang="ko-KR" sz="1477" spc="-11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5855798" y="4564325"/>
            <a:ext cx="2731048" cy="3572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en-US" altLang="ko-KR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79493" y="2298150"/>
            <a:ext cx="2850243" cy="35276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r>
              <a:rPr lang="en-US" altLang="ko-KR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</a:t>
            </a:r>
          </a:p>
        </p:txBody>
      </p:sp>
      <p:sp>
        <p:nvSpPr>
          <p:cNvPr id="52" name="직사각형 51"/>
          <p:cNvSpPr/>
          <p:nvPr/>
        </p:nvSpPr>
        <p:spPr>
          <a:xfrm flipV="1">
            <a:off x="5763527" y="3110981"/>
            <a:ext cx="2731048" cy="3572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en-US" altLang="ko-KR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이등변 삼각형 66"/>
          <p:cNvSpPr/>
          <p:nvPr/>
        </p:nvSpPr>
        <p:spPr>
          <a:xfrm rot="10800000">
            <a:off x="6948212" y="3110981"/>
            <a:ext cx="312803" cy="150368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ko-KR" altLang="en-US" sz="1416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5819396" y="3323480"/>
                <a:ext cx="2651804" cy="25174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ko-KR" altLang="en-US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Q(q);: all queries that both node participate in</a:t>
                </a:r>
              </a:p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If n(Q) </a:t>
                </a:r>
                <a14:m>
                  <m:oMath xmlns:m="http://schemas.openxmlformats.org/officeDocument/2006/math">
                    <m:r>
                      <a:rPr lang="en-US" altLang="ko-KR" sz="1477" i="1" spc="-117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0 : connect the edge</a:t>
                </a:r>
              </a:p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Weight:: </a:t>
                </a: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∑ </a:t>
                </a:r>
                <a:r>
                  <a:rPr lang="en-US" altLang="ko-KR" sz="1477" spc="-11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rel_id</a:t>
                </a: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(q) / n(Q)</a:t>
                </a:r>
              </a:p>
              <a:p>
                <a:pPr latinLnBrk="0">
                  <a:spcBef>
                    <a:spcPts val="629"/>
                  </a:spcBef>
                  <a:tabLst>
                    <a:tab pos="0" algn="l"/>
                    <a:tab pos="56192" algn="l"/>
                  </a:tabLst>
                </a:pPr>
                <a:endParaRPr lang="en-US" altLang="ko-KR" sz="1477" spc="-11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396" y="3323480"/>
                <a:ext cx="2651804" cy="2517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Neo4j Pushes Graph DB Limits Past a Quadrillion Nodes">
            <a:extLst>
              <a:ext uri="{FF2B5EF4-FFF2-40B4-BE49-F238E27FC236}">
                <a16:creationId xmlns:a16="http://schemas.microsoft.com/office/drawing/2014/main" id="{72944E4D-4BCB-4FD3-81DA-7DD9B03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68" y="4693054"/>
            <a:ext cx="3599359" cy="207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EF76CA-3EB6-4651-922D-63E7BE22C854}"/>
              </a:ext>
            </a:extLst>
          </p:cNvPr>
          <p:cNvGrpSpPr/>
          <p:nvPr/>
        </p:nvGrpSpPr>
        <p:grpSpPr>
          <a:xfrm>
            <a:off x="268011" y="1184761"/>
            <a:ext cx="1259704" cy="472238"/>
            <a:chOff x="386883" y="1070245"/>
            <a:chExt cx="1259704" cy="472238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FF16F0F3-7C69-4539-B16E-23C4166FCF71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2597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Structure</a:t>
              </a:r>
              <a:endParaRPr lang="ko-KR" altLang="en-US" sz="2400" spc="-150" dirty="0">
                <a:solidFill>
                  <a:srgbClr val="4A529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05700C2-3C90-4BEA-8F54-740D78032ADD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제목 3">
            <a:extLst>
              <a:ext uri="{FF2B5EF4-FFF2-40B4-BE49-F238E27FC236}">
                <a16:creationId xmlns:a16="http://schemas.microsoft.com/office/drawing/2014/main" id="{5E571D75-470D-4A9A-A314-B7DE0B66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34950"/>
            <a:ext cx="4587875" cy="534988"/>
          </a:xfrm>
        </p:spPr>
        <p:txBody>
          <a:bodyPr/>
          <a:lstStyle/>
          <a:p>
            <a:r>
              <a:rPr lang="en-US" altLang="ko-KR" dirty="0"/>
              <a:t>Graph Implementation</a:t>
            </a:r>
            <a:endParaRPr lang="ko-KR" altLang="en-US" dirty="0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9EE3C0FC-4506-4AB8-BE42-C5D6FDBD5313}"/>
              </a:ext>
            </a:extLst>
          </p:cNvPr>
          <p:cNvSpPr/>
          <p:nvPr/>
        </p:nvSpPr>
        <p:spPr>
          <a:xfrm rot="10800000">
            <a:off x="6459737" y="5060112"/>
            <a:ext cx="1602556" cy="1274196"/>
          </a:xfrm>
          <a:prstGeom prst="wedgeRoundRectCallout">
            <a:avLst/>
          </a:prstGeom>
          <a:solidFill>
            <a:srgbClr val="363773"/>
          </a:solidFill>
          <a:ln>
            <a:solidFill>
              <a:srgbClr val="363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05EB45-4DB1-4D4A-9050-9AF0CCCCA793}"/>
              </a:ext>
            </a:extLst>
          </p:cNvPr>
          <p:cNvSpPr txBox="1"/>
          <p:nvPr/>
        </p:nvSpPr>
        <p:spPr>
          <a:xfrm>
            <a:off x="6694473" y="5240754"/>
            <a:ext cx="1367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</a:rPr>
              <a:t>Rel_id</a:t>
            </a:r>
            <a:r>
              <a:rPr lang="en-US" altLang="ko-KR" sz="14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1 if query and document is related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2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4"/>
          <p:cNvSpPr>
            <a:spLocks/>
          </p:cNvSpPr>
          <p:nvPr/>
        </p:nvSpPr>
        <p:spPr bwMode="auto">
          <a:xfrm>
            <a:off x="5352288" y="2184890"/>
            <a:ext cx="3728582" cy="48650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 2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5352288" y="2671396"/>
            <a:ext cx="3728582" cy="3360710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1: create nodes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2: make list of all edges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3: connect related nodes at once</a:t>
            </a: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7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Conclusion: failed in allocating memory for excessive amount of edges</a:t>
            </a: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5206" y="234460"/>
            <a:ext cx="4418197" cy="535531"/>
          </a:xfrm>
        </p:spPr>
        <p:txBody>
          <a:bodyPr/>
          <a:lstStyle/>
          <a:p>
            <a:r>
              <a:rPr lang="en-US" altLang="ko-KR" dirty="0"/>
              <a:t>Graph Implementation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7FB5D2-CB3A-400E-961C-52671DF16ED0}"/>
              </a:ext>
            </a:extLst>
          </p:cNvPr>
          <p:cNvGrpSpPr/>
          <p:nvPr/>
        </p:nvGrpSpPr>
        <p:grpSpPr>
          <a:xfrm>
            <a:off x="268011" y="1184761"/>
            <a:ext cx="2117887" cy="472238"/>
            <a:chOff x="386883" y="1070245"/>
            <a:chExt cx="2117887" cy="472238"/>
          </a:xfrm>
        </p:grpSpPr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A6EDB7EF-31E3-47E5-995A-5A73F83E9AAD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2117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Implementation</a:t>
              </a:r>
              <a:endParaRPr lang="ko-KR" altLang="en-US" sz="2400" spc="-150" dirty="0">
                <a:solidFill>
                  <a:srgbClr val="4A529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A0F3B0C-C22A-4D46-84E4-9A315FD0FE5D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24">
            <a:extLst>
              <a:ext uri="{FF2B5EF4-FFF2-40B4-BE49-F238E27FC236}">
                <a16:creationId xmlns:a16="http://schemas.microsoft.com/office/drawing/2014/main" id="{1C80A5C7-EBFE-4205-8FB8-A4DD139250A4}"/>
              </a:ext>
            </a:extLst>
          </p:cNvPr>
          <p:cNvSpPr>
            <a:spLocks/>
          </p:cNvSpPr>
          <p:nvPr/>
        </p:nvSpPr>
        <p:spPr bwMode="auto">
          <a:xfrm>
            <a:off x="825130" y="2184890"/>
            <a:ext cx="3728582" cy="48650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474F81"/>
          </a:solidFill>
          <a:ln>
            <a:solidFill>
              <a:srgbClr val="474F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 1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자유형 65">
            <a:extLst>
              <a:ext uri="{FF2B5EF4-FFF2-40B4-BE49-F238E27FC236}">
                <a16:creationId xmlns:a16="http://schemas.microsoft.com/office/drawing/2014/main" id="{AE395204-54A4-4232-BE3D-025C8BF61A5A}"/>
              </a:ext>
            </a:extLst>
          </p:cNvPr>
          <p:cNvSpPr>
            <a:spLocks/>
          </p:cNvSpPr>
          <p:nvPr/>
        </p:nvSpPr>
        <p:spPr bwMode="auto">
          <a:xfrm>
            <a:off x="825130" y="2671396"/>
            <a:ext cx="3728582" cy="3360710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74F81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1: create nodes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2: calculate weight between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each nodes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3: connect related nodes</a:t>
            </a: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7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Conclusion: takes several hours to be done (around 7 hours)</a:t>
            </a:r>
          </a:p>
          <a:p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54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4537332" cy="535531"/>
          </a:xfrm>
        </p:spPr>
        <p:txBody>
          <a:bodyPr/>
          <a:lstStyle/>
          <a:p>
            <a:r>
              <a:rPr lang="en-US" altLang="ko-KR" dirty="0"/>
              <a:t>Influence Maximization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1799210" cy="472238"/>
            <a:chOff x="386883" y="1070245"/>
            <a:chExt cx="1799210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7992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How to solve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4C7EB5-D0A3-41D3-989E-58560399BC37}"/>
              </a:ext>
            </a:extLst>
          </p:cNvPr>
          <p:cNvGrpSpPr/>
          <p:nvPr/>
        </p:nvGrpSpPr>
        <p:grpSpPr>
          <a:xfrm>
            <a:off x="3685385" y="1862799"/>
            <a:ext cx="5046239" cy="3676855"/>
            <a:chOff x="473868" y="2082342"/>
            <a:chExt cx="2850243" cy="367685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140DD4-D88C-4C35-9C2B-5797E68B3EAE}"/>
                </a:ext>
              </a:extLst>
            </p:cNvPr>
            <p:cNvSpPr/>
            <p:nvPr/>
          </p:nvSpPr>
          <p:spPr>
            <a:xfrm>
              <a:off x="473868" y="2082342"/>
              <a:ext cx="2850243" cy="352764"/>
            </a:xfrm>
            <a:prstGeom prst="rect">
              <a:avLst/>
            </a:prstGeom>
            <a:solidFill>
              <a:srgbClr val="474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Kempe et al.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70B5040-C134-493A-9549-7CBE20D7A2F6}"/>
                </a:ext>
              </a:extLst>
            </p:cNvPr>
            <p:cNvGrpSpPr/>
            <p:nvPr/>
          </p:nvGrpSpPr>
          <p:grpSpPr>
            <a:xfrm>
              <a:off x="509026" y="2895173"/>
              <a:ext cx="2731050" cy="2864024"/>
              <a:chOff x="509026" y="2895173"/>
              <a:chExt cx="2731050" cy="2864024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91B10CB-6B29-494E-8B21-CDD905EEB688}"/>
                  </a:ext>
                </a:extLst>
              </p:cNvPr>
              <p:cNvSpPr/>
              <p:nvPr/>
            </p:nvSpPr>
            <p:spPr>
              <a:xfrm flipV="1">
                <a:off x="509026" y="5546626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B2EC912-FC6A-4A7B-AF23-5A608EA66700}"/>
                  </a:ext>
                </a:extLst>
              </p:cNvPr>
              <p:cNvSpPr/>
              <p:nvPr/>
            </p:nvSpPr>
            <p:spPr>
              <a:xfrm flipV="1">
                <a:off x="509028" y="2895173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3848C2DB-5D6B-45B4-B3E2-23BF9756A0B0}"/>
                  </a:ext>
                </a:extLst>
              </p:cNvPr>
              <p:cNvSpPr/>
              <p:nvPr/>
            </p:nvSpPr>
            <p:spPr>
              <a:xfrm rot="10800000">
                <a:off x="1797470" y="2907292"/>
                <a:ext cx="203039" cy="182308"/>
              </a:xfrm>
              <a:prstGeom prst="triangle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sz="1416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/>
                  <p:nvPr/>
                </p:nvSpPr>
                <p:spPr>
                  <a:xfrm>
                    <a:off x="548649" y="3241784"/>
                    <a:ext cx="2651804" cy="25174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the number of times </a:t>
                    </a:r>
                    <a:r>
                      <a:rPr lang="en-US" altLang="ko-KR" sz="1600" b="1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A9BEE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influence function</a:t>
                    </a: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A9BEE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</a:t>
                    </a: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needs to be evaluated is quite huge</a:t>
                    </a: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selecting a seed set of size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𝑘</m:t>
                        </m:r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 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with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𝑅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number of MCS </a:t>
                    </a:r>
                  </a:p>
                  <a:p>
                    <a:pPr latinLnBrk="0">
                      <a:spcBef>
                        <a:spcPts val="629"/>
                      </a:spcBef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 in a graph having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𝑛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nodes and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𝑚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edges </a:t>
                    </a:r>
                  </a:p>
                  <a:p>
                    <a:pPr latinLnBrk="0">
                      <a:spcBef>
                        <a:spcPts val="629"/>
                      </a:spcBef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 -&gt; </a:t>
                    </a:r>
                    <a14:m>
                      <m:oMath xmlns:m="http://schemas.openxmlformats.org/officeDocument/2006/math">
                        <m:r>
                          <a:rPr lang="en-US" altLang="ko-KR" sz="1600" b="1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𝑶</m:t>
                        </m:r>
                        <m:r>
                          <a:rPr lang="en-US" altLang="ko-KR" sz="1600" b="1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600" b="1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𝒌𝒎𝒏𝑹</m:t>
                        </m:r>
                        <m:r>
                          <a:rPr lang="en-US" altLang="ko-KR" sz="1600" b="1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a14:m>
                    <a:r>
                      <a:rPr lang="en-US" altLang="ko-KR" sz="1600" b="1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evaluations</a:t>
                    </a: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runs in days even when </a:t>
                    </a:r>
                    <a14:m>
                      <m:oMath xmlns:m="http://schemas.openxmlformats.org/officeDocument/2006/math">
                        <m:r>
                          <a:rPr lang="en-US" altLang="ko-KR" sz="1600" i="1" spc="-117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𝑛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and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𝑚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are merely a few thousands</a:t>
                    </a: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649" y="3241784"/>
                    <a:ext cx="2651804" cy="25174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CAC04BEB-EB28-4B34-8366-094E42D6F24D}"/>
              </a:ext>
            </a:extLst>
          </p:cNvPr>
          <p:cNvSpPr/>
          <p:nvPr/>
        </p:nvSpPr>
        <p:spPr>
          <a:xfrm>
            <a:off x="818996" y="1829559"/>
            <a:ext cx="1804618" cy="1804612"/>
          </a:xfrm>
          <a:prstGeom prst="ellipse">
            <a:avLst/>
          </a:prstGeom>
          <a:gradFill>
            <a:gsLst>
              <a:gs pos="0">
                <a:srgbClr val="56609D"/>
              </a:gs>
              <a:gs pos="92000">
                <a:srgbClr val="180D5B"/>
              </a:gs>
            </a:gsLst>
            <a:lin ang="5400000" scaled="1"/>
          </a:gradFill>
          <a:ln w="25400">
            <a:noFill/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Greedy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Algorithm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1B8B873-4A14-457C-BACD-20DCBB571212}"/>
              </a:ext>
            </a:extLst>
          </p:cNvPr>
          <p:cNvSpPr/>
          <p:nvPr/>
        </p:nvSpPr>
        <p:spPr>
          <a:xfrm>
            <a:off x="818996" y="4460497"/>
            <a:ext cx="1804618" cy="1804612"/>
          </a:xfrm>
          <a:prstGeom prst="ellipse">
            <a:avLst/>
          </a:prstGeom>
          <a:gradFill>
            <a:gsLst>
              <a:gs pos="0">
                <a:srgbClr val="56609D"/>
              </a:gs>
              <a:gs pos="92000">
                <a:srgbClr val="180D5B"/>
              </a:gs>
            </a:gsLst>
            <a:lin ang="5400000" scaled="1"/>
          </a:gradFill>
          <a:ln w="25400">
            <a:noFill/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TIM+</a:t>
            </a:r>
          </a:p>
        </p:txBody>
      </p:sp>
      <p:sp>
        <p:nvSpPr>
          <p:cNvPr id="54" name="순서도: 병합 53">
            <a:extLst>
              <a:ext uri="{FF2B5EF4-FFF2-40B4-BE49-F238E27FC236}">
                <a16:creationId xmlns:a16="http://schemas.microsoft.com/office/drawing/2014/main" id="{7A40FC69-7775-492C-8CEC-013E8771BD1F}"/>
              </a:ext>
            </a:extLst>
          </p:cNvPr>
          <p:cNvSpPr/>
          <p:nvPr/>
        </p:nvSpPr>
        <p:spPr>
          <a:xfrm>
            <a:off x="1557989" y="3933727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1A791C-C4EE-4845-9D37-C2E775F64A3D}"/>
              </a:ext>
            </a:extLst>
          </p:cNvPr>
          <p:cNvGrpSpPr/>
          <p:nvPr/>
        </p:nvGrpSpPr>
        <p:grpSpPr>
          <a:xfrm>
            <a:off x="3358557" y="5736052"/>
            <a:ext cx="5728447" cy="686114"/>
            <a:chOff x="533841" y="4968138"/>
            <a:chExt cx="8737393" cy="2211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214725B-CDD2-44B1-AB00-AAB6CA7E17E7}"/>
                    </a:ext>
                  </a:extLst>
                </p:cNvPr>
                <p:cNvSpPr txBox="1"/>
                <p:nvPr/>
              </p:nvSpPr>
              <p:spPr>
                <a:xfrm>
                  <a:off x="624041" y="5294817"/>
                  <a:ext cx="8556991" cy="1885096"/>
                </a:xfrm>
                <a:prstGeom prst="rect">
                  <a:avLst/>
                </a:prstGeom>
                <a:noFill/>
                <a:ln w="19050" cap="rnd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𝑂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(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𝑘𝑚𝑛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∙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𝑝𝑜𝑙𝑦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(</m:t>
                      </m:r>
                      <m:sSup>
                        <m:sSupPr>
                          <m:ctrlPr>
                            <a:rPr lang="pt-BR" altLang="ko-KR" sz="1600" i="1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 altLang="ko-KR" sz="1600" dirty="0">
                              <a:ea typeface="나눔바른고딕" panose="020B0603020101020101"/>
                            </a:rPr>
                            <m:t>ε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pt-BR" altLang="ko-KR" sz="1600" dirty="0">
                      <a:ea typeface="나눔바른고딕" panose="020B0603020101020101"/>
                    </a:rPr>
                    <a:t>) -&gt;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𝑂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𝑙</m:t>
                          </m:r>
                        </m:e>
                      </m:d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𝑚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𝑛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𝑙𝑜𝑔𝑛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/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 altLang="ko-KR" sz="1600" dirty="0">
                              <a:ea typeface="나눔바른고딕" panose="020B0603020101020101"/>
                            </a:rPr>
                            <m:t>ε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2</m:t>
                          </m:r>
                        </m:sup>
                      </m:sSup>
                    </m:oMath>
                  </a14:m>
                  <a:endParaRPr lang="el-GR" altLang="ko-KR" sz="1600" dirty="0">
                    <a:ea typeface="나눔바른고딕" panose="020B0603020101020101"/>
                  </a:endParaRPr>
                </a:p>
                <a:p>
                  <a:pPr algn="ctr"/>
                  <a:endParaRPr lang="ko-KR" altLang="en-US" sz="1600" dirty="0">
                    <a:ea typeface="나눔바른고딕" panose="020B0603020101020101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214725B-CDD2-44B1-AB00-AAB6CA7E1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41" y="5294817"/>
                  <a:ext cx="8556991" cy="1885096"/>
                </a:xfrm>
                <a:prstGeom prst="rect">
                  <a:avLst/>
                </a:prstGeom>
                <a:blipFill>
                  <a:blip r:embed="rId3"/>
                  <a:stretch>
                    <a:fillRect t="-3125"/>
                  </a:stretch>
                </a:blipFill>
                <a:ln w="19050" cap="rnd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421D9D5-CAF8-4ED0-865F-1D1A65F25A2B}"/>
                </a:ext>
              </a:extLst>
            </p:cNvPr>
            <p:cNvSpPr/>
            <p:nvPr/>
          </p:nvSpPr>
          <p:spPr>
            <a:xfrm>
              <a:off x="533841" y="4968138"/>
              <a:ext cx="8737393" cy="1726350"/>
            </a:xfrm>
            <a:prstGeom prst="roundRect">
              <a:avLst/>
            </a:prstGeom>
            <a:noFill/>
            <a:ln w="25400">
              <a:solidFill>
                <a:srgbClr val="363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282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4537332" cy="535531"/>
          </a:xfrm>
        </p:spPr>
        <p:txBody>
          <a:bodyPr/>
          <a:lstStyle/>
          <a:p>
            <a:r>
              <a:rPr lang="en-US" altLang="ko-KR" dirty="0"/>
              <a:t>Influence Maximization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4062972" cy="472238"/>
            <a:chOff x="386883" y="1070245"/>
            <a:chExt cx="4062972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40629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Reverse Influence Sampling(RIS)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4C7EB5-D0A3-41D3-989E-58560399BC37}"/>
              </a:ext>
            </a:extLst>
          </p:cNvPr>
          <p:cNvGrpSpPr/>
          <p:nvPr/>
        </p:nvGrpSpPr>
        <p:grpSpPr>
          <a:xfrm>
            <a:off x="6109447" y="1684241"/>
            <a:ext cx="3528542" cy="3427068"/>
            <a:chOff x="473868" y="2082342"/>
            <a:chExt cx="2850243" cy="342706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140DD4-D88C-4C35-9C2B-5797E68B3EAE}"/>
                </a:ext>
              </a:extLst>
            </p:cNvPr>
            <p:cNvSpPr/>
            <p:nvPr/>
          </p:nvSpPr>
          <p:spPr>
            <a:xfrm>
              <a:off x="473868" y="2082342"/>
              <a:ext cx="2850243" cy="352764"/>
            </a:xfrm>
            <a:prstGeom prst="rect">
              <a:avLst/>
            </a:prstGeom>
            <a:solidFill>
              <a:srgbClr val="474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Reverse Reachable(RR) Set</a:t>
              </a:r>
              <a:endParaRPr lang="ko-KR" altLang="en-US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70B5040-C134-493A-9549-7CBE20D7A2F6}"/>
                </a:ext>
              </a:extLst>
            </p:cNvPr>
            <p:cNvGrpSpPr/>
            <p:nvPr/>
          </p:nvGrpSpPr>
          <p:grpSpPr>
            <a:xfrm>
              <a:off x="473868" y="2677227"/>
              <a:ext cx="2749961" cy="2832183"/>
              <a:chOff x="473868" y="2677227"/>
              <a:chExt cx="2749961" cy="2832183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91B10CB-6B29-494E-8B21-CDD905EEB688}"/>
                  </a:ext>
                </a:extLst>
              </p:cNvPr>
              <p:cNvSpPr/>
              <p:nvPr/>
            </p:nvSpPr>
            <p:spPr>
              <a:xfrm flipV="1">
                <a:off x="492781" y="4773628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B2EC912-FC6A-4A7B-AF23-5A608EA66700}"/>
                  </a:ext>
                </a:extLst>
              </p:cNvPr>
              <p:cNvSpPr/>
              <p:nvPr/>
            </p:nvSpPr>
            <p:spPr>
              <a:xfrm flipV="1">
                <a:off x="473868" y="2677227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3848C2DB-5D6B-45B4-B3E2-23BF9756A0B0}"/>
                  </a:ext>
                </a:extLst>
              </p:cNvPr>
              <p:cNvSpPr/>
              <p:nvPr/>
            </p:nvSpPr>
            <p:spPr>
              <a:xfrm rot="10800000">
                <a:off x="1790730" y="2712947"/>
                <a:ext cx="216518" cy="152265"/>
              </a:xfrm>
              <a:prstGeom prst="triangle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sz="1416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/>
                  <p:nvPr/>
                </p:nvSpPr>
                <p:spPr>
                  <a:xfrm>
                    <a:off x="532402" y="2991997"/>
                    <a:ext cx="2651804" cy="25174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for a graph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𝐺</m:t>
                        </m:r>
                      </m:oMath>
                    </a14:m>
                    <a:endParaRPr lang="en-US" altLang="ko-KR" sz="1477" spc="-117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/>
                    </a:endParaRP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generate graph </a:t>
                    </a:r>
                    <a14:m>
                      <m:oMath xmlns:m="http://schemas.openxmlformats.org/officeDocument/2006/math">
                        <m:r>
                          <a:rPr lang="en-US" altLang="ko-KR" sz="1477" i="1" spc="-117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𝑔</m:t>
                        </m:r>
                        <m:r>
                          <a:rPr lang="en-US" altLang="ko-KR" sz="1477" i="1" spc="-117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 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by removing each edge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𝑒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according to its propagation probability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1477" b="0" i="1" spc="-117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rgbClr val="3E3D43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77" b="0" i="1" spc="-117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rgbClr val="3E3D43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77" b="0" i="1" spc="-117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rgbClr val="3E3D43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𝑒</m:t>
                            </m:r>
                          </m:sub>
                        </m:sSub>
                      </m:oMath>
                    </a14:m>
                    <a:endParaRPr lang="en-US" altLang="ko-KR" sz="1477" spc="-117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/>
                    </a:endParaRP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for a node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take a set of nodes in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𝑔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that can reach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oMath>
                    </a14:m>
                    <a:endParaRPr lang="en-US" altLang="ko-KR" sz="1477" spc="-117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/>
                    </a:endParaRP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02" y="2991997"/>
                    <a:ext cx="2651804" cy="25174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13B75-697B-47C8-A6CE-776DAECC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1" y="2314846"/>
            <a:ext cx="5538522" cy="172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365A6F-0288-4C25-9C35-7F98EC52848D}"/>
              </a:ext>
            </a:extLst>
          </p:cNvPr>
          <p:cNvGrpSpPr/>
          <p:nvPr/>
        </p:nvGrpSpPr>
        <p:grpSpPr>
          <a:xfrm>
            <a:off x="268011" y="4637392"/>
            <a:ext cx="2574891" cy="1792147"/>
            <a:chOff x="533841" y="4968138"/>
            <a:chExt cx="8737393" cy="17263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92CAE6-BBD0-48D3-9C09-C8E32CA6FB8C}"/>
                </a:ext>
              </a:extLst>
            </p:cNvPr>
            <p:cNvSpPr txBox="1"/>
            <p:nvPr/>
          </p:nvSpPr>
          <p:spPr>
            <a:xfrm>
              <a:off x="714243" y="5478222"/>
              <a:ext cx="8556991" cy="800488"/>
            </a:xfrm>
            <a:prstGeom prst="rect">
              <a:avLst/>
            </a:prstGeom>
            <a:noFill/>
            <a:ln w="1905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ea typeface="나눔바른고딕" panose="020B0603020101020101"/>
                </a:rPr>
                <a:t>Generate a set </a:t>
              </a:r>
              <a:r>
                <a:rPr lang="ko-KR" altLang="en-US" sz="1600" dirty="0">
                  <a:ea typeface="나눔바른고딕" panose="020B0603020101020101"/>
                </a:rPr>
                <a:t>𝑅 </a:t>
              </a:r>
              <a:endParaRPr lang="en-US" altLang="ko-KR" sz="1600" dirty="0">
                <a:ea typeface="나눔바른고딕" panose="020B0603020101020101"/>
              </a:endParaRPr>
            </a:p>
            <a:p>
              <a:pPr algn="ctr"/>
              <a:r>
                <a:rPr lang="en-US" altLang="ko-KR" sz="1600" dirty="0">
                  <a:ea typeface="나눔바른고딕" panose="020B0603020101020101"/>
                </a:rPr>
                <a:t>of many </a:t>
              </a:r>
            </a:p>
            <a:p>
              <a:pPr algn="ctr"/>
              <a:r>
                <a:rPr lang="en-US" altLang="ko-KR" sz="1600" dirty="0">
                  <a:ea typeface="나눔바른고딕" panose="020B0603020101020101"/>
                </a:rPr>
                <a:t>independent RR sets</a:t>
              </a:r>
              <a:endParaRPr lang="ko-KR" altLang="en-US" sz="1600" dirty="0">
                <a:ea typeface="나눔바른고딕" panose="020B0603020101020101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6D4221-EFAC-4DCE-A3CE-22024DFAF12D}"/>
                </a:ext>
              </a:extLst>
            </p:cNvPr>
            <p:cNvSpPr/>
            <p:nvPr/>
          </p:nvSpPr>
          <p:spPr>
            <a:xfrm>
              <a:off x="533841" y="4968138"/>
              <a:ext cx="8737393" cy="1726350"/>
            </a:xfrm>
            <a:prstGeom prst="roundRect">
              <a:avLst/>
            </a:prstGeom>
            <a:noFill/>
            <a:ln w="25400">
              <a:solidFill>
                <a:srgbClr val="363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FA863C-A32E-4731-9240-02682B67BAEB}"/>
              </a:ext>
            </a:extLst>
          </p:cNvPr>
          <p:cNvGrpSpPr/>
          <p:nvPr/>
        </p:nvGrpSpPr>
        <p:grpSpPr>
          <a:xfrm>
            <a:off x="3494961" y="4637391"/>
            <a:ext cx="2574891" cy="1792147"/>
            <a:chOff x="533841" y="4968138"/>
            <a:chExt cx="8737393" cy="17263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45256E-65AC-4011-AB4B-650F0AC84E14}"/>
                </a:ext>
              </a:extLst>
            </p:cNvPr>
            <p:cNvSpPr txBox="1"/>
            <p:nvPr/>
          </p:nvSpPr>
          <p:spPr>
            <a:xfrm>
              <a:off x="674504" y="5226984"/>
              <a:ext cx="8556991" cy="1274850"/>
            </a:xfrm>
            <a:prstGeom prst="rect">
              <a:avLst/>
            </a:prstGeom>
            <a:noFill/>
            <a:ln w="1905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ea typeface="나눔바른고딕" panose="020B0603020101020101"/>
                </a:rPr>
                <a:t>Select </a:t>
              </a:r>
              <a:r>
                <a:rPr lang="ko-KR" altLang="en-US" sz="1600" dirty="0">
                  <a:ea typeface="나눔바른고딕" panose="020B0603020101020101"/>
                </a:rPr>
                <a:t>𝑘 </a:t>
              </a:r>
              <a:r>
                <a:rPr lang="en-US" altLang="ko-KR" sz="1600" dirty="0">
                  <a:ea typeface="나눔바른고딕" panose="020B0603020101020101"/>
                </a:rPr>
                <a:t>nodes </a:t>
              </a:r>
            </a:p>
            <a:p>
              <a:pPr algn="ctr"/>
              <a:r>
                <a:rPr lang="en-US" altLang="ko-KR" sz="1600" dirty="0">
                  <a:ea typeface="나눔바른고딕" panose="020B0603020101020101"/>
                </a:rPr>
                <a:t>to cover the maximum number of RR sets in </a:t>
              </a:r>
              <a:r>
                <a:rPr lang="ko-KR" altLang="en-US" sz="1600" dirty="0">
                  <a:ea typeface="나눔바른고딕" panose="020B0603020101020101"/>
                </a:rPr>
                <a:t>𝑅 </a:t>
              </a:r>
              <a:r>
                <a:rPr lang="en-US" altLang="ko-KR" sz="1600" dirty="0">
                  <a:ea typeface="나눔바른고딕" panose="020B0603020101020101"/>
                </a:rPr>
                <a:t>using the standard greedy algorithm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5B2FCF6-3C72-4BAD-8F91-BF98A8FD537C}"/>
                </a:ext>
              </a:extLst>
            </p:cNvPr>
            <p:cNvSpPr/>
            <p:nvPr/>
          </p:nvSpPr>
          <p:spPr>
            <a:xfrm>
              <a:off x="533841" y="4968138"/>
              <a:ext cx="8737393" cy="1726350"/>
            </a:xfrm>
            <a:prstGeom prst="roundRect">
              <a:avLst/>
            </a:prstGeom>
            <a:noFill/>
            <a:ln w="25400">
              <a:solidFill>
                <a:srgbClr val="363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순서도: 병합 27">
            <a:extLst>
              <a:ext uri="{FF2B5EF4-FFF2-40B4-BE49-F238E27FC236}">
                <a16:creationId xmlns:a16="http://schemas.microsoft.com/office/drawing/2014/main" id="{71C69EBE-CC85-4208-93DC-33854C659BFF}"/>
              </a:ext>
            </a:extLst>
          </p:cNvPr>
          <p:cNvSpPr/>
          <p:nvPr/>
        </p:nvSpPr>
        <p:spPr>
          <a:xfrm rot="16200000">
            <a:off x="3005615" y="5419857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31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4537332" cy="535531"/>
          </a:xfrm>
        </p:spPr>
        <p:txBody>
          <a:bodyPr/>
          <a:lstStyle/>
          <a:p>
            <a:r>
              <a:rPr lang="en-US" altLang="ko-KR" dirty="0"/>
              <a:t>Influence Maximization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5030544" cy="472238"/>
            <a:chOff x="386883" y="1070245"/>
            <a:chExt cx="5030544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50305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Two-phase Influence Maximization(TIM)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4C7EB5-D0A3-41D3-989E-58560399BC37}"/>
              </a:ext>
            </a:extLst>
          </p:cNvPr>
          <p:cNvGrpSpPr/>
          <p:nvPr/>
        </p:nvGrpSpPr>
        <p:grpSpPr>
          <a:xfrm>
            <a:off x="388524" y="2108119"/>
            <a:ext cx="3448370" cy="3542743"/>
            <a:chOff x="473868" y="2082342"/>
            <a:chExt cx="2850243" cy="35427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140DD4-D88C-4C35-9C2B-5797E68B3EAE}"/>
                </a:ext>
              </a:extLst>
            </p:cNvPr>
            <p:cNvSpPr/>
            <p:nvPr/>
          </p:nvSpPr>
          <p:spPr>
            <a:xfrm>
              <a:off x="473868" y="2082342"/>
              <a:ext cx="2850243" cy="352764"/>
            </a:xfrm>
            <a:prstGeom prst="rect">
              <a:avLst/>
            </a:prstGeom>
            <a:solidFill>
              <a:srgbClr val="474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How many RR sets?</a:t>
              </a:r>
              <a:endParaRPr lang="ko-KR" altLang="en-US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70B5040-C134-493A-9549-7CBE20D7A2F6}"/>
                </a:ext>
              </a:extLst>
            </p:cNvPr>
            <p:cNvGrpSpPr/>
            <p:nvPr/>
          </p:nvGrpSpPr>
          <p:grpSpPr>
            <a:xfrm>
              <a:off x="509028" y="2895173"/>
              <a:ext cx="2731048" cy="2729912"/>
              <a:chOff x="509028" y="2895173"/>
              <a:chExt cx="2731048" cy="272991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91B10CB-6B29-494E-8B21-CDD905EEB688}"/>
                  </a:ext>
                </a:extLst>
              </p:cNvPr>
              <p:cNvSpPr/>
              <p:nvPr/>
            </p:nvSpPr>
            <p:spPr>
              <a:xfrm flipV="1">
                <a:off x="509028" y="5245057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B2EC912-FC6A-4A7B-AF23-5A608EA66700}"/>
                  </a:ext>
                </a:extLst>
              </p:cNvPr>
              <p:cNvSpPr/>
              <p:nvPr/>
            </p:nvSpPr>
            <p:spPr>
              <a:xfrm flipV="1">
                <a:off x="509028" y="2895173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3848C2DB-5D6B-45B4-B3E2-23BF9756A0B0}"/>
                  </a:ext>
                </a:extLst>
              </p:cNvPr>
              <p:cNvSpPr/>
              <p:nvPr/>
            </p:nvSpPr>
            <p:spPr>
              <a:xfrm rot="10800000">
                <a:off x="1742587" y="2927113"/>
                <a:ext cx="312803" cy="150368"/>
              </a:xfrm>
              <a:prstGeom prst="triangle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sz="1416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/>
                  <p:nvPr/>
                </p:nvSpPr>
                <p:spPr>
                  <a:xfrm>
                    <a:off x="532404" y="3107672"/>
                    <a:ext cx="2651804" cy="25174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</a:t>
                    </a:r>
                    <a:r>
                      <a:rPr lang="en-US" altLang="ko-KR" sz="1477" b="1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RIS</a:t>
                    </a: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: count the total ‘cost’ of RR set construction and stop when total cost </a:t>
                    </a:r>
                    <a14:m>
                      <m:oMath xmlns:m="http://schemas.openxmlformats.org/officeDocument/2006/math">
                        <m:r>
                          <a:rPr lang="en-US" altLang="ko-KR" sz="1477" i="1" spc="-117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a threshold</a:t>
                    </a:r>
                  </a:p>
                  <a:p>
                    <a:pPr marL="285750" indent="-285750" latinLnBrk="0">
                      <a:spcBef>
                        <a:spcPts val="629"/>
                      </a:spcBef>
                      <a:buFont typeface="Symbol" panose="05050102010706020507" pitchFamily="18" charset="2"/>
                      <a:buChar char="Þ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Significant computational overheads in practice</a:t>
                    </a:r>
                  </a:p>
                  <a:p>
                    <a:pPr latinLnBrk="0">
                      <a:spcBef>
                        <a:spcPts val="629"/>
                      </a:spcBef>
                      <a:tabLst>
                        <a:tab pos="0" algn="l"/>
                        <a:tab pos="56192" algn="l"/>
                      </a:tabLst>
                    </a:pPr>
                    <a:endParaRPr lang="en-US" altLang="ko-KR" sz="1477" spc="-117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</a:t>
                    </a:r>
                    <a:r>
                      <a:rPr lang="en-US" altLang="ko-KR" sz="1477" b="1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TIM</a:t>
                    </a: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: bound the number of RR-set used</a:t>
                    </a: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04" y="3107672"/>
                    <a:ext cx="2651804" cy="25174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6AAA5288-3B97-46F5-BA1E-06264C93BB35}"/>
              </a:ext>
            </a:extLst>
          </p:cNvPr>
          <p:cNvSpPr/>
          <p:nvPr/>
        </p:nvSpPr>
        <p:spPr>
          <a:xfrm>
            <a:off x="4375754" y="2367634"/>
            <a:ext cx="1804618" cy="1804612"/>
          </a:xfrm>
          <a:prstGeom prst="ellipse">
            <a:avLst/>
          </a:prstGeom>
          <a:noFill/>
          <a:ln w="25400">
            <a:solidFill>
              <a:srgbClr val="363773"/>
            </a:solidFill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FE53D1-3192-46FF-9124-0845DC893774}"/>
              </a:ext>
            </a:extLst>
          </p:cNvPr>
          <p:cNvSpPr/>
          <p:nvPr/>
        </p:nvSpPr>
        <p:spPr>
          <a:xfrm>
            <a:off x="7504656" y="2367634"/>
            <a:ext cx="1804618" cy="1804612"/>
          </a:xfrm>
          <a:prstGeom prst="ellipse">
            <a:avLst/>
          </a:prstGeom>
          <a:noFill/>
          <a:ln w="25400">
            <a:solidFill>
              <a:srgbClr val="363773"/>
            </a:solidFill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순서도: 병합 27">
            <a:extLst>
              <a:ext uri="{FF2B5EF4-FFF2-40B4-BE49-F238E27FC236}">
                <a16:creationId xmlns:a16="http://schemas.microsoft.com/office/drawing/2014/main" id="{FB0C329B-1F2F-4D71-864C-B232B6EB7DB5}"/>
              </a:ext>
            </a:extLst>
          </p:cNvPr>
          <p:cNvSpPr/>
          <p:nvPr/>
        </p:nvSpPr>
        <p:spPr>
          <a:xfrm rot="16200000">
            <a:off x="6679198" y="3233532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B944DE-7E21-4210-82F2-481DCEA5A516}"/>
              </a:ext>
            </a:extLst>
          </p:cNvPr>
          <p:cNvGrpSpPr/>
          <p:nvPr/>
        </p:nvGrpSpPr>
        <p:grpSpPr>
          <a:xfrm>
            <a:off x="5555068" y="4425052"/>
            <a:ext cx="2574891" cy="1071143"/>
            <a:chOff x="533841" y="4968138"/>
            <a:chExt cx="8737393" cy="17263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F37085-8CFB-4009-A207-A3927F60BBD0}"/>
                </a:ext>
              </a:extLst>
            </p:cNvPr>
            <p:cNvSpPr txBox="1"/>
            <p:nvPr/>
          </p:nvSpPr>
          <p:spPr>
            <a:xfrm>
              <a:off x="674504" y="5226983"/>
              <a:ext cx="8556991" cy="1339309"/>
            </a:xfrm>
            <a:prstGeom prst="rect">
              <a:avLst/>
            </a:prstGeom>
            <a:noFill/>
            <a:ln w="1905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ea typeface="나눔바른고딕" panose="020B0603020101020101"/>
                </a:rPr>
                <a:t>Intermediate step :</a:t>
              </a:r>
            </a:p>
            <a:p>
              <a:pPr algn="ctr"/>
              <a:r>
                <a:rPr lang="en-US" altLang="ko-KR" sz="1600" dirty="0">
                  <a:ea typeface="나눔바른고딕" panose="020B0603020101020101"/>
                </a:rPr>
                <a:t>improve parameter estimation</a:t>
              </a:r>
              <a:endParaRPr lang="ko-KR" altLang="en-US" sz="1600" dirty="0">
                <a:ea typeface="나눔바른고딕" panose="020B0603020101020101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D3530EE-C61A-45C9-A07C-A8649CF9DE9A}"/>
                </a:ext>
              </a:extLst>
            </p:cNvPr>
            <p:cNvSpPr/>
            <p:nvPr/>
          </p:nvSpPr>
          <p:spPr>
            <a:xfrm>
              <a:off x="533841" y="4968138"/>
              <a:ext cx="8737393" cy="1726350"/>
            </a:xfrm>
            <a:prstGeom prst="roundRect">
              <a:avLst/>
            </a:prstGeom>
            <a:noFill/>
            <a:ln w="25400">
              <a:solidFill>
                <a:srgbClr val="363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618DF2E5-5111-40FD-A488-0B7F55B3B4E6}"/>
              </a:ext>
            </a:extLst>
          </p:cNvPr>
          <p:cNvSpPr/>
          <p:nvPr/>
        </p:nvSpPr>
        <p:spPr>
          <a:xfrm rot="10800000">
            <a:off x="6668161" y="5598633"/>
            <a:ext cx="378445" cy="150368"/>
          </a:xfrm>
          <a:prstGeom prst="triangle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ko-KR" altLang="en-US" sz="141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B1E182-A4EC-4145-9A16-9BFB54AE7B5E}"/>
              </a:ext>
            </a:extLst>
          </p:cNvPr>
          <p:cNvSpPr/>
          <p:nvPr/>
        </p:nvSpPr>
        <p:spPr>
          <a:xfrm>
            <a:off x="6075032" y="5927083"/>
            <a:ext cx="1534962" cy="352764"/>
          </a:xfrm>
          <a:prstGeom prst="rect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r>
              <a:rPr lang="en-US" altLang="ko-KR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TIM+</a:t>
            </a:r>
            <a:endParaRPr lang="ko-KR" altLang="en-US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B71E5-D8BE-4A58-B406-F75C8D46B74E}"/>
              </a:ext>
            </a:extLst>
          </p:cNvPr>
          <p:cNvSpPr txBox="1"/>
          <p:nvPr/>
        </p:nvSpPr>
        <p:spPr>
          <a:xfrm>
            <a:off x="4596551" y="2920950"/>
            <a:ext cx="1404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Parameter</a:t>
            </a:r>
          </a:p>
          <a:p>
            <a:pPr algn="ctr"/>
            <a:r>
              <a:rPr lang="en-US" altLang="ko-KR" sz="2000" dirty="0"/>
              <a:t>Estimation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BD5879-F963-4B12-B367-349B037EA2EA}"/>
              </a:ext>
            </a:extLst>
          </p:cNvPr>
          <p:cNvSpPr txBox="1"/>
          <p:nvPr/>
        </p:nvSpPr>
        <p:spPr>
          <a:xfrm>
            <a:off x="7704961" y="2938810"/>
            <a:ext cx="1404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Node</a:t>
            </a:r>
          </a:p>
          <a:p>
            <a:pPr algn="ctr"/>
            <a:r>
              <a:rPr lang="en-US" altLang="ko-KR" sz="2000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428419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1271</TotalTime>
  <Words>465</Words>
  <Application>Microsoft Office PowerPoint</Application>
  <PresentationFormat>A4 용지(210x297mm)</PresentationFormat>
  <Paragraphs>108</Paragraphs>
  <Slides>12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고도 B</vt:lpstr>
      <vt:lpstr>나눔바른고딕</vt:lpstr>
      <vt:lpstr>맑은 고딕</vt:lpstr>
      <vt:lpstr>Arial</vt:lpstr>
      <vt:lpstr>Calibri</vt:lpstr>
      <vt:lpstr>Cambria Math</vt:lpstr>
      <vt:lpstr>Symbol</vt:lpstr>
      <vt:lpstr>Office 테마</vt:lpstr>
      <vt:lpstr>PowerPoint 프레젠테이션</vt:lpstr>
      <vt:lpstr>PowerPoint 프레젠테이션</vt:lpstr>
      <vt:lpstr>Subject</vt:lpstr>
      <vt:lpstr>Subject</vt:lpstr>
      <vt:lpstr>Graph Implementation</vt:lpstr>
      <vt:lpstr>Graph Implementation</vt:lpstr>
      <vt:lpstr>Influence Maximization</vt:lpstr>
      <vt:lpstr>Influence Maximization</vt:lpstr>
      <vt:lpstr>Influence Maximization</vt:lpstr>
      <vt:lpstr>Training Result</vt:lpstr>
      <vt:lpstr>Training Result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김 주찬</cp:lastModifiedBy>
  <cp:revision>76</cp:revision>
  <dcterms:created xsi:type="dcterms:W3CDTF">2019-06-07T04:41:24Z</dcterms:created>
  <dcterms:modified xsi:type="dcterms:W3CDTF">2020-06-11T10:40:24Z</dcterms:modified>
</cp:coreProperties>
</file>